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61" r:id="rId4"/>
    <p:sldId id="263" r:id="rId5"/>
    <p:sldId id="265" r:id="rId6"/>
    <p:sldId id="266" r:id="rId7"/>
    <p:sldId id="268" r:id="rId8"/>
    <p:sldId id="267" r:id="rId9"/>
    <p:sldId id="269" r:id="rId10"/>
    <p:sldId id="270" r:id="rId11"/>
    <p:sldId id="271" r:id="rId12"/>
    <p:sldId id="273" r:id="rId13"/>
    <p:sldId id="258" r:id="rId14"/>
    <p:sldId id="259" r:id="rId15"/>
    <p:sldId id="274" r:id="rId16"/>
    <p:sldId id="276" r:id="rId17"/>
    <p:sldId id="280" r:id="rId18"/>
    <p:sldId id="277" r:id="rId19"/>
    <p:sldId id="278" r:id="rId20"/>
    <p:sldId id="279" r:id="rId21"/>
    <p:sldId id="281" r:id="rId22"/>
    <p:sldId id="282" r:id="rId23"/>
    <p:sldId id="283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>
        <p:scale>
          <a:sx n="98" d="100"/>
          <a:sy n="98" d="100"/>
        </p:scale>
        <p:origin x="-200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217C6-8E7F-480B-9809-DD036DABE05F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0D9A1-A2F5-46C6-82C7-83171482CD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991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4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1EAEF-C3A7-B847-8EC6-AD114B44FCE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D9A1-A2F5-46C6-82C7-83171482CD2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D9A1-A2F5-46C6-82C7-83171482CD2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D9A1-A2F5-46C6-82C7-83171482CD2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D9A1-A2F5-46C6-82C7-83171482CD2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D9A1-A2F5-46C6-82C7-83171482CD2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%20general@riacoko33.r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067944" y="6099570"/>
            <a:ext cx="7560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just"/>
            <a:r>
              <a:rPr lang="ru-RU" altLang="ru-RU" sz="1200" b="1" dirty="0" smtClean="0">
                <a:solidFill>
                  <a:srgbClr val="275C9D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altLang="ru-RU" sz="1200" b="1" dirty="0">
              <a:solidFill>
                <a:srgbClr val="275C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11660" y="1628800"/>
            <a:ext cx="66247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ea typeface="Nirmala UI" pitchFamily="34" charset="0"/>
                <a:cs typeface="Nirmala UI" pitchFamily="34" charset="0"/>
              </a:rPr>
              <a:t>Порядок проведения аттестации педагогических работников организаций, осуществляющих образовательную деятельность</a:t>
            </a:r>
            <a:endParaRPr lang="ru-RU" altLang="ru-RU" sz="3200" b="1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a typeface="Nirmala UI" pitchFamily="34" charset="0"/>
              <a:cs typeface="Nirmala U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04664"/>
            <a:ext cx="91440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4941168"/>
            <a:ext cx="5292080" cy="5880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Парфенова Н.М., заведующий отделом обеспечения процедур аттестации  педагогических работников  ГБУ ВО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РИАЦОКО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57166"/>
            <a:ext cx="9144000" cy="723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Порядок проведения аттестации педагогических работников </a:t>
            </a:r>
            <a:endParaRPr lang="ru-RU" sz="2000" b="1" dirty="0">
              <a:solidFill>
                <a:schemeClr val="bg1"/>
              </a:solidFill>
              <a:latin typeface="+mj-lt"/>
              <a:cs typeface="Proxima Nova Bl"/>
            </a:endParaRPr>
          </a:p>
        </p:txBody>
      </p:sp>
      <p:sp>
        <p:nvSpPr>
          <p:cNvPr id="6" name="Скругленный прямоугольник 1"/>
          <p:cNvSpPr/>
          <p:nvPr/>
        </p:nvSpPr>
        <p:spPr>
          <a:xfrm>
            <a:off x="428597" y="1285860"/>
            <a:ext cx="8358246" cy="10081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Квалификационные категории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«педагог-наставник», «педагог-методист»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2"/>
          <p:cNvSpPr/>
          <p:nvPr/>
        </p:nvSpPr>
        <p:spPr>
          <a:xfrm>
            <a:off x="1214414" y="2571744"/>
            <a:ext cx="7643866" cy="92265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rgbClr val="275C9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 указанной аттестации допускаются педагогические работники,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имеющие высшую квалификационную категорию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рямоугольник 3"/>
          <p:cNvSpPr/>
          <p:nvPr/>
        </p:nvSpPr>
        <p:spPr>
          <a:xfrm>
            <a:off x="1214414" y="3929066"/>
            <a:ext cx="7643866" cy="67512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rgbClr val="275C9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 заявлению в аттестационную комиссию прилагается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ходатайство работодателя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Прямоугольник 4"/>
          <p:cNvSpPr/>
          <p:nvPr/>
        </p:nvSpPr>
        <p:spPr>
          <a:xfrm>
            <a:off x="1285852" y="5000636"/>
            <a:ext cx="7572428" cy="12961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rgbClr val="275C9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Квалификационные категории устанавливаются педагогическим работникам на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основе показателей деятельности, не входящих в должностные обязанности по занимаемой в организации должности 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object 15"/>
          <p:cNvSpPr/>
          <p:nvPr/>
        </p:nvSpPr>
        <p:spPr>
          <a:xfrm>
            <a:off x="500034" y="2714620"/>
            <a:ext cx="436245" cy="382905"/>
          </a:xfrm>
          <a:custGeom>
            <a:avLst/>
            <a:gdLst/>
            <a:ahLst/>
            <a:cxn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5"/>
          <p:cNvSpPr/>
          <p:nvPr/>
        </p:nvSpPr>
        <p:spPr>
          <a:xfrm>
            <a:off x="500034" y="3929066"/>
            <a:ext cx="436245" cy="382905"/>
          </a:xfrm>
          <a:custGeom>
            <a:avLst/>
            <a:gdLst/>
            <a:ahLst/>
            <a:cxn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5"/>
          <p:cNvSpPr/>
          <p:nvPr/>
        </p:nvSpPr>
        <p:spPr>
          <a:xfrm>
            <a:off x="500034" y="5000636"/>
            <a:ext cx="436245" cy="382905"/>
          </a:xfrm>
          <a:custGeom>
            <a:avLst/>
            <a:gdLst/>
            <a:ahLst/>
            <a:cxn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14290"/>
            <a:ext cx="9144000" cy="1143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Показатели деятельности </a:t>
            </a:r>
          </a:p>
          <a:p>
            <a:pPr lvl="0" algn="ctr"/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(не входящей в должностные обязанности по занимаемой в организации должности) </a:t>
            </a:r>
          </a:p>
          <a:p>
            <a:pPr lvl="0" algn="ctr"/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для установления </a:t>
            </a:r>
            <a:r>
              <a:rPr lang="ru-RU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квалификационной категории «педагог-методист»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endParaRPr lang="ru-RU" b="1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2"/>
          <p:cNvSpPr/>
          <p:nvPr/>
        </p:nvSpPr>
        <p:spPr>
          <a:xfrm>
            <a:off x="928662" y="2598971"/>
            <a:ext cx="8001058" cy="92265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ru-RU" sz="1600" b="1" dirty="0" smtClean="0">
                <a:latin typeface="Times New Roman"/>
                <a:ea typeface="Times New Roman"/>
              </a:rPr>
              <a:t>Руководство </a:t>
            </a:r>
            <a:r>
              <a:rPr lang="ru-RU" sz="1600" b="1" dirty="0">
                <a:latin typeface="Times New Roman"/>
                <a:ea typeface="Times New Roman"/>
              </a:rPr>
              <a:t>разработкой программно-методического сопровождения образовательного процесса</a:t>
            </a:r>
            <a:r>
              <a:rPr lang="ru-RU" sz="1600" dirty="0">
                <a:latin typeface="Times New Roman"/>
                <a:ea typeface="Times New Roman"/>
              </a:rPr>
              <a:t>, в том числе методического сопровождения </a:t>
            </a:r>
            <a:r>
              <a:rPr lang="ru-RU" sz="1600" dirty="0" smtClean="0">
                <a:latin typeface="Times New Roman"/>
                <a:ea typeface="Times New Roman"/>
              </a:rPr>
              <a:t>реализации инновационных </a:t>
            </a:r>
            <a:r>
              <a:rPr lang="ru-RU" sz="1600" dirty="0">
                <a:latin typeface="Times New Roman"/>
                <a:ea typeface="Times New Roman"/>
              </a:rPr>
              <a:t>образовательных программ и проектов в образовательной организации </a:t>
            </a:r>
            <a:endParaRPr kumimoji="0" lang="ru-RU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3"/>
          <p:cNvSpPr/>
          <p:nvPr/>
        </p:nvSpPr>
        <p:spPr>
          <a:xfrm>
            <a:off x="928662" y="4672246"/>
            <a:ext cx="8001058" cy="92265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Участие в методической поддержке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(сопровождении)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педагогических работников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образовательной организации,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направленной на их профессиональное развитие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преодоление профессиональных дефицитов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рямоугольник 4"/>
          <p:cNvSpPr/>
          <p:nvPr/>
        </p:nvSpPr>
        <p:spPr>
          <a:xfrm>
            <a:off x="928662" y="1500174"/>
            <a:ext cx="7968840" cy="92265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ru-RU" sz="1600" b="1" dirty="0" smtClean="0">
                <a:latin typeface="Times New Roman"/>
                <a:ea typeface="Times New Roman"/>
              </a:rPr>
              <a:t>Руководство </a:t>
            </a:r>
            <a:r>
              <a:rPr lang="ru-RU" sz="1600" b="1" dirty="0">
                <a:latin typeface="Times New Roman"/>
                <a:ea typeface="Times New Roman"/>
              </a:rPr>
              <a:t>методическим объединением </a:t>
            </a:r>
            <a:r>
              <a:rPr lang="ru-RU" sz="1600" dirty="0">
                <a:latin typeface="Times New Roman"/>
                <a:ea typeface="Times New Roman"/>
              </a:rPr>
              <a:t>педагогических работников образовательной организации и активного участия в методической работе образовательной организации</a:t>
            </a:r>
            <a:endParaRPr kumimoji="0" lang="ru-RU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5"/>
          <p:cNvSpPr/>
          <p:nvPr/>
        </p:nvSpPr>
        <p:spPr>
          <a:xfrm>
            <a:off x="928662" y="3658786"/>
            <a:ext cx="8001057" cy="92265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ru-RU" sz="1600" b="1" dirty="0" smtClean="0">
                <a:latin typeface="Times New Roman"/>
                <a:ea typeface="Times New Roman"/>
              </a:rPr>
              <a:t>Методической поддержки </a:t>
            </a:r>
            <a:r>
              <a:rPr lang="ru-RU" sz="1600" b="1" dirty="0">
                <a:latin typeface="Times New Roman"/>
                <a:ea typeface="Times New Roman"/>
              </a:rPr>
              <a:t>педагогических работников</a:t>
            </a:r>
            <a:r>
              <a:rPr lang="ru-RU" sz="1600" dirty="0">
                <a:latin typeface="Times New Roman"/>
                <a:ea typeface="Times New Roman"/>
              </a:rPr>
              <a:t> образовательной </a:t>
            </a:r>
            <a:r>
              <a:rPr lang="ru-RU" sz="1600" dirty="0" smtClean="0">
                <a:latin typeface="Times New Roman"/>
                <a:ea typeface="Times New Roman"/>
              </a:rPr>
              <a:t>организации при подготовке к участию </a:t>
            </a:r>
            <a:r>
              <a:rPr lang="ru-RU" sz="1600" b="1" dirty="0" smtClean="0">
                <a:latin typeface="Times New Roman"/>
                <a:ea typeface="Times New Roman"/>
              </a:rPr>
              <a:t>в профессиональных конкурсах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6"/>
          <p:cNvSpPr/>
          <p:nvPr/>
        </p:nvSpPr>
        <p:spPr>
          <a:xfrm>
            <a:off x="928663" y="5753970"/>
            <a:ext cx="8001056" cy="92265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Передачи опыта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применению в образовательной организации авторских учебных и (или) учебно-методических разработок.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object 15"/>
          <p:cNvSpPr/>
          <p:nvPr/>
        </p:nvSpPr>
        <p:spPr>
          <a:xfrm>
            <a:off x="285721" y="1837361"/>
            <a:ext cx="326388" cy="382905"/>
          </a:xfrm>
          <a:custGeom>
            <a:avLst/>
            <a:gdLst/>
            <a:ahLst/>
            <a:cxn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5"/>
          <p:cNvSpPr/>
          <p:nvPr/>
        </p:nvSpPr>
        <p:spPr>
          <a:xfrm>
            <a:off x="285722" y="2677393"/>
            <a:ext cx="326388" cy="382905"/>
          </a:xfrm>
          <a:custGeom>
            <a:avLst/>
            <a:gdLst/>
            <a:ahLst/>
            <a:cxn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5"/>
          <p:cNvSpPr/>
          <p:nvPr/>
        </p:nvSpPr>
        <p:spPr>
          <a:xfrm>
            <a:off x="326412" y="3737208"/>
            <a:ext cx="326388" cy="382905"/>
          </a:xfrm>
          <a:custGeom>
            <a:avLst/>
            <a:gdLst/>
            <a:ahLst/>
            <a:cxn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/>
          <p:cNvSpPr/>
          <p:nvPr/>
        </p:nvSpPr>
        <p:spPr>
          <a:xfrm>
            <a:off x="346416" y="4750668"/>
            <a:ext cx="326388" cy="382905"/>
          </a:xfrm>
          <a:custGeom>
            <a:avLst/>
            <a:gdLst/>
            <a:ahLst/>
            <a:cxn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9275" y="5832463"/>
            <a:ext cx="326388" cy="382905"/>
          </a:xfrm>
          <a:custGeom>
            <a:avLst/>
            <a:gdLst/>
            <a:ahLst/>
            <a:cxn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277929" cy="3714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683107"/>
            <a:ext cx="277929" cy="3714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104" y="3748638"/>
            <a:ext cx="277929" cy="3714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964" y="4762098"/>
            <a:ext cx="277929" cy="3714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51" y="5843893"/>
            <a:ext cx="277929" cy="37147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14290"/>
            <a:ext cx="9144000" cy="1143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Показатели деятельности </a:t>
            </a:r>
          </a:p>
          <a:p>
            <a:pPr lvl="0" algn="ctr"/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(не входящей в должностные обязанности по занимаемой в организации должности) </a:t>
            </a:r>
          </a:p>
          <a:p>
            <a:pPr lvl="0" algn="ctr"/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для установления </a:t>
            </a:r>
            <a:r>
              <a:rPr lang="ru-RU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квалификационной категории «педагог-наставник»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endParaRPr lang="ru-RU" b="1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"/>
          <p:cNvSpPr/>
          <p:nvPr/>
        </p:nvSpPr>
        <p:spPr>
          <a:xfrm>
            <a:off x="1103751" y="2731302"/>
            <a:ext cx="7825965" cy="92265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ru-RU" sz="1600" b="1" dirty="0">
                <a:latin typeface="Times New Roman"/>
                <a:ea typeface="Times New Roman"/>
              </a:rPr>
              <a:t>Наставничество в отношении педагогических работников образовательной организации</a:t>
            </a:r>
            <a:r>
              <a:rPr lang="ru-RU" sz="1600" dirty="0">
                <a:latin typeface="Times New Roman"/>
                <a:ea typeface="Times New Roman"/>
              </a:rPr>
              <a:t>, активного сопровождения их профессионального развития в образовательной организации </a:t>
            </a:r>
            <a:endParaRPr kumimoji="0" lang="ru-RU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3"/>
          <p:cNvSpPr/>
          <p:nvPr/>
        </p:nvSpPr>
        <p:spPr>
          <a:xfrm>
            <a:off x="1103752" y="4997615"/>
            <a:ext cx="7825965" cy="92265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ru-RU" sz="1600" b="1" dirty="0">
                <a:latin typeface="Times New Roman"/>
                <a:ea typeface="Times New Roman"/>
              </a:rPr>
              <a:t>Распространение авторских подходов и методических разработок </a:t>
            </a:r>
            <a:r>
              <a:rPr lang="ru-RU" sz="1600" dirty="0">
                <a:latin typeface="Times New Roman"/>
                <a:ea typeface="Times New Roman"/>
              </a:rPr>
              <a:t>в области наставнической деятельности в образовательной организации </a:t>
            </a:r>
            <a:endParaRPr kumimoji="0" lang="ru-RU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4"/>
          <p:cNvSpPr/>
          <p:nvPr/>
        </p:nvSpPr>
        <p:spPr>
          <a:xfrm>
            <a:off x="1103754" y="1671487"/>
            <a:ext cx="7825965" cy="92265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ru-RU" sz="1600" b="1" dirty="0">
                <a:latin typeface="Times New Roman"/>
                <a:ea typeface="Times New Roman"/>
              </a:rPr>
              <a:t>Руководство практической подготовкой студентов</a:t>
            </a:r>
            <a:r>
              <a:rPr lang="ru-RU" sz="1600" dirty="0">
                <a:latin typeface="Times New Roman"/>
                <a:ea typeface="Times New Roman"/>
              </a:rPr>
              <a:t>, обучающихся по образовательным программам среднего профессионального и (или) образовательным программам высшего образования</a:t>
            </a:r>
            <a:endParaRPr kumimoji="0" lang="ru-RU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5"/>
          <p:cNvSpPr/>
          <p:nvPr/>
        </p:nvSpPr>
        <p:spPr>
          <a:xfrm>
            <a:off x="1103753" y="3882237"/>
            <a:ext cx="7825965" cy="92265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ru-RU" sz="1600" b="1" dirty="0">
                <a:latin typeface="Times New Roman"/>
                <a:ea typeface="Times New Roman"/>
              </a:rPr>
              <a:t>Содействовать в подготовке педагогических работников</a:t>
            </a:r>
            <a:r>
              <a:rPr lang="ru-RU" sz="1600" dirty="0">
                <a:latin typeface="Times New Roman"/>
                <a:ea typeface="Times New Roman"/>
              </a:rPr>
              <a:t>, в том числе из числа молодых специалистов</a:t>
            </a:r>
            <a:r>
              <a:rPr lang="ru-RU" sz="1600" b="1" dirty="0">
                <a:latin typeface="Times New Roman"/>
                <a:ea typeface="Times New Roman"/>
              </a:rPr>
              <a:t>, к участию в конкурсах профессионального </a:t>
            </a:r>
            <a:r>
              <a:rPr lang="ru-RU" sz="1600" dirty="0">
                <a:latin typeface="Times New Roman"/>
                <a:ea typeface="Times New Roman"/>
              </a:rPr>
              <a:t>(педагогического) </a:t>
            </a:r>
            <a:r>
              <a:rPr lang="ru-RU" sz="1600" b="1" dirty="0" smtClean="0">
                <a:latin typeface="Times New Roman"/>
                <a:ea typeface="Times New Roman"/>
              </a:rPr>
              <a:t>мастерства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ject 15"/>
          <p:cNvSpPr/>
          <p:nvPr/>
        </p:nvSpPr>
        <p:spPr>
          <a:xfrm>
            <a:off x="256874" y="1857364"/>
            <a:ext cx="329395" cy="382905"/>
          </a:xfrm>
          <a:custGeom>
            <a:avLst/>
            <a:gdLst/>
            <a:ahLst/>
            <a:cxn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5"/>
          <p:cNvSpPr/>
          <p:nvPr/>
        </p:nvSpPr>
        <p:spPr>
          <a:xfrm>
            <a:off x="237139" y="2919894"/>
            <a:ext cx="329395" cy="382905"/>
          </a:xfrm>
          <a:custGeom>
            <a:avLst/>
            <a:gdLst/>
            <a:ahLst/>
            <a:cxn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5"/>
          <p:cNvSpPr/>
          <p:nvPr/>
        </p:nvSpPr>
        <p:spPr>
          <a:xfrm>
            <a:off x="274976" y="4116552"/>
            <a:ext cx="329395" cy="382905"/>
          </a:xfrm>
          <a:custGeom>
            <a:avLst/>
            <a:gdLst/>
            <a:ahLst/>
            <a:cxn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5"/>
          <p:cNvSpPr/>
          <p:nvPr/>
        </p:nvSpPr>
        <p:spPr>
          <a:xfrm>
            <a:off x="274976" y="5076037"/>
            <a:ext cx="329395" cy="382905"/>
          </a:xfrm>
          <a:custGeom>
            <a:avLst/>
            <a:gdLst/>
            <a:ahLst/>
            <a:cxn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280489" cy="3714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31324"/>
            <a:ext cx="280489" cy="3714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525" y="4157826"/>
            <a:ext cx="280489" cy="3714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525" y="5132230"/>
            <a:ext cx="280489" cy="37147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5715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Нормативно-правовые документы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14422"/>
            <a:ext cx="5572164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14422"/>
            <a:ext cx="4828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Документы регионального уровня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1928802"/>
            <a:ext cx="6500858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молодежной политики Владимирской области  от 07.09.2023 № 32-н «О внесении изменений в постановление департамента образования администрации Владимирской области от 11.12.201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№1»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3357562"/>
            <a:ext cx="650085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Приказ Министерства образования и молодежной политики Владимирской области от 01.09.2023 № 1391 «Об утверждении оснований для установления квалификационных категорий при проведении аттестации педагогических работников»  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Нашивка 6"/>
          <p:cNvSpPr/>
          <p:nvPr/>
        </p:nvSpPr>
        <p:spPr>
          <a:xfrm rot="5400000">
            <a:off x="910802" y="2375290"/>
            <a:ext cx="857256" cy="67866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 rot="5400000">
            <a:off x="964381" y="3679033"/>
            <a:ext cx="785818" cy="7143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5000636"/>
            <a:ext cx="6572296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Соглашение между Министерством образования и молодежной политики  Владимирской области  и Владимирской областной организацией профессионального союза работников народного образования и науки Российской Федерации на период 2023-2026 г.г.  от 24 мая 2023 года</a:t>
            </a:r>
            <a:endParaRPr lang="ru-RU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10" name="Нашивка 9"/>
          <p:cNvSpPr/>
          <p:nvPr/>
        </p:nvSpPr>
        <p:spPr>
          <a:xfrm rot="5400000">
            <a:off x="1035819" y="5179231"/>
            <a:ext cx="785818" cy="7143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57166"/>
            <a:ext cx="9144000" cy="857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Процедура аттестации в целях установления первой или высшей квалификационной категории по соответствующей должности осуществляется:</a:t>
            </a:r>
          </a:p>
        </p:txBody>
      </p:sp>
      <p:sp>
        <p:nvSpPr>
          <p:cNvPr id="8" name="Скругленный прямоугольник 2"/>
          <p:cNvSpPr/>
          <p:nvPr/>
        </p:nvSpPr>
        <p:spPr>
          <a:xfrm>
            <a:off x="142844" y="1785926"/>
            <a:ext cx="3000396" cy="135732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75C9D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На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275C9D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основе сведений, подтверждающих наличие наград, званий, знаков отличия, сведений о награждениях за участие в профессиональных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75C9D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конкурсах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275C9D"/>
              </a:solidFill>
              <a:effectLst/>
              <a:uLnTx/>
              <a:uFillTx/>
              <a:latin typeface="Calibri"/>
              <a:ea typeface="Times New Roman"/>
              <a:cs typeface="Times New Roman"/>
            </a:endParaRPr>
          </a:p>
        </p:txBody>
      </p:sp>
      <p:sp>
        <p:nvSpPr>
          <p:cNvPr id="9" name="Скругленный прямоугольник 4"/>
          <p:cNvSpPr/>
          <p:nvPr/>
        </p:nvSpPr>
        <p:spPr>
          <a:xfrm>
            <a:off x="3357554" y="1857364"/>
            <a:ext cx="2720340" cy="114300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275C9D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75C9D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С учетом всестороннего анализа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275C9D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профессиональной деятельности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275C9D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кругленный прямоугольник 6"/>
          <p:cNvSpPr/>
          <p:nvPr/>
        </p:nvSpPr>
        <p:spPr>
          <a:xfrm>
            <a:off x="6286512" y="1857364"/>
            <a:ext cx="2592288" cy="114300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275C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75C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форме собеседования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275C9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Скругленный прямоугольник 3"/>
          <p:cNvSpPr/>
          <p:nvPr/>
        </p:nvSpPr>
        <p:spPr>
          <a:xfrm>
            <a:off x="214282" y="3500438"/>
            <a:ext cx="2629663" cy="266429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Приказ Министерства просвещения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Российской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Федерации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от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24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марта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2023 № 196 «Об утверждении Порядка аттестации педагогических работников организаций, осуществляющих образовательную деятельность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»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2" name="Скругленный прямоугольник 5"/>
          <p:cNvSpPr/>
          <p:nvPr/>
        </p:nvSpPr>
        <p:spPr>
          <a:xfrm>
            <a:off x="3214678" y="3357562"/>
            <a:ext cx="2786082" cy="285752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Приказы Министерства образования и молодежной политики Владимирской области от 01.09.2023 № 1391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«Об утверждении оснований для установления квалификационных категорий при проведении аттестации педагогических работников»  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Скругленный прямоугольник 7"/>
          <p:cNvSpPr/>
          <p:nvPr/>
        </p:nvSpPr>
        <p:spPr>
          <a:xfrm>
            <a:off x="6286512" y="3286124"/>
            <a:ext cx="2603936" cy="296434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Соглашение между Министерством образования и молодежной политики  Владимирской области  и Владимирской областной организацией профессионального союза работников народного образования и науки Российской Федерации на период 2023-2026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г.г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 24 мая 2023 года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785918" y="1357298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9" idx="0"/>
          </p:cNvCxnSpPr>
          <p:nvPr/>
        </p:nvCxnSpPr>
        <p:spPr>
          <a:xfrm rot="16200000" flipH="1">
            <a:off x="4430548" y="1570188"/>
            <a:ext cx="571504" cy="28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0" idx="0"/>
          </p:cNvCxnSpPr>
          <p:nvPr/>
        </p:nvCxnSpPr>
        <p:spPr>
          <a:xfrm rot="16200000" flipH="1">
            <a:off x="7148898" y="1423606"/>
            <a:ext cx="571504" cy="2960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57166"/>
            <a:ext cx="9144000" cy="857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Процедура аттестации в целях установления первой или высшей квалификационной категории по соответствующей должности осуществляется: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1857364"/>
            <a:ext cx="187220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Педагогический работник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643306" y="1571612"/>
            <a:ext cx="5000660" cy="1857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275C9D"/>
                </a:solidFill>
                <a:latin typeface="Times New Roman" pitchFamily="18" charset="0"/>
                <a:cs typeface="Times New Roman" pitchFamily="18" charset="0"/>
              </a:rPr>
              <a:t>Заявление </a:t>
            </a:r>
          </a:p>
          <a:p>
            <a:pPr lvl="0" algn="ctr"/>
            <a:r>
              <a:rPr lang="ru-RU" b="1" dirty="0" smtClean="0">
                <a:solidFill>
                  <a:srgbClr val="275C9D"/>
                </a:solidFill>
                <a:latin typeface="Times New Roman" pitchFamily="18" charset="0"/>
                <a:cs typeface="Times New Roman" pitchFamily="18" charset="0"/>
              </a:rPr>
              <a:t>на прохождение процедуры аттестации</a:t>
            </a:r>
          </a:p>
          <a:p>
            <a:pPr lvl="0"/>
            <a:r>
              <a:rPr lang="ru-RU" b="1" dirty="0" smtClean="0">
                <a:solidFill>
                  <a:srgbClr val="275C9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ru-RU" b="1" dirty="0" smtClean="0">
                <a:solidFill>
                  <a:srgbClr val="275C9D"/>
                </a:solidFill>
                <a:latin typeface="Times New Roman" pitchFamily="18" charset="0"/>
                <a:cs typeface="Times New Roman" pitchFamily="18" charset="0"/>
              </a:rPr>
              <a:t>в аттестационную комиссию Министерства  образования и молодежной политики                 тел. 8 (4922) 77-14-73</a:t>
            </a:r>
            <a:endParaRPr lang="ru-RU" b="1" dirty="0">
              <a:solidFill>
                <a:srgbClr val="275C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4643446"/>
            <a:ext cx="3904188" cy="16042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Квалификационные испытания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Анализ практических результатов педагогический деятельности педагога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57818" y="4786322"/>
            <a:ext cx="3096344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Собеседование 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857488" y="3500438"/>
            <a:ext cx="392909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275C9D"/>
                </a:solidFill>
                <a:latin typeface="Times New Roman" pitchFamily="18" charset="0"/>
                <a:cs typeface="Times New Roman" pitchFamily="18" charset="0"/>
              </a:rPr>
              <a:t>Прохождение процедуры аттестации</a:t>
            </a:r>
            <a:endParaRPr lang="ru-RU" sz="2400" b="1" dirty="0">
              <a:solidFill>
                <a:srgbClr val="275C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10800000" flipV="1">
            <a:off x="3000364" y="4143380"/>
            <a:ext cx="1000132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20" idx="0"/>
          </p:cNvCxnSpPr>
          <p:nvPr/>
        </p:nvCxnSpPr>
        <p:spPr>
          <a:xfrm>
            <a:off x="5643570" y="4143380"/>
            <a:ext cx="1262420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428860" y="2143116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57166"/>
            <a:ext cx="9144000" cy="857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Процедура аттестации в целях установления первой или высшей квалификационной категории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3" y="1643050"/>
            <a:ext cx="3071834" cy="646331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b="1" dirty="0" smtClean="0">
                <a:solidFill>
                  <a:srgbClr val="275C9D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Подготовка к процедуре аттестации</a:t>
            </a:r>
            <a:endParaRPr lang="ru-RU" b="1" dirty="0">
              <a:solidFill>
                <a:srgbClr val="275C9D"/>
              </a:solidFill>
              <a:ea typeface="Microsoft YaHei" pitchFamily="34" charset="-12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643182"/>
            <a:ext cx="3929090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6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Приказ Министерства образования и молодежной политики Владимирской области от 01.09.2023 № 1391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                  </a:t>
            </a:r>
            <a:r>
              <a:rPr lang="ru-RU" sz="16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 «Об утверждении оснований для установления квалификационных категорий при проведении аттестации педагогических работников»  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4173" r="3152"/>
          <a:stretch>
            <a:fillRect/>
          </a:stretch>
        </p:blipFill>
        <p:spPr bwMode="auto">
          <a:xfrm>
            <a:off x="5000628" y="1357298"/>
            <a:ext cx="3740150" cy="397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15008" y="1928802"/>
            <a:ext cx="11430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altLang="ru-RU" sz="800" b="1" kern="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Угловой штамп ОО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800" b="1" kern="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Исх.№      дата</a:t>
            </a:r>
            <a:endParaRPr lang="ru-RU" sz="800" b="1" dirty="0">
              <a:solidFill>
                <a:prstClr val="white"/>
              </a:solidFill>
              <a:latin typeface="Tahoma" pitchFamily="34" charset="0"/>
              <a:ea typeface="Microsoft YaHei" pitchFamily="34" charset="-12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8016" y="1928802"/>
            <a:ext cx="11001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altLang="ru-RU" sz="800" b="1" kern="0" dirty="0">
                <a:latin typeface="Times New Roman" pitchFamily="18" charset="0"/>
                <a:ea typeface="Microsoft YaHei" pitchFamily="34" charset="-122"/>
              </a:rPr>
              <a:t>В аттестационную комиссию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altLang="ru-RU" sz="800" b="1" kern="0" dirty="0" smtClean="0">
                <a:latin typeface="Times New Roman" pitchFamily="18" charset="0"/>
                <a:ea typeface="Microsoft YaHei" pitchFamily="34" charset="-122"/>
              </a:rPr>
              <a:t>Министерства  образования и молодежной политики </a:t>
            </a:r>
            <a:r>
              <a:rPr lang="ru-RU" altLang="ru-RU" sz="800" b="1" kern="0" dirty="0">
                <a:latin typeface="Times New Roman" pitchFamily="18" charset="0"/>
                <a:ea typeface="Microsoft YaHei" pitchFamily="34" charset="-122"/>
              </a:rPr>
              <a:t>Владимирской области</a:t>
            </a:r>
            <a:endParaRPr lang="ru-RU" sz="800" b="1" dirty="0">
              <a:latin typeface="Tahoma" pitchFamily="34" charset="0"/>
              <a:ea typeface="Microsoft YaHei" pitchFamily="34" charset="-12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3071810"/>
            <a:ext cx="1943100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altLang="ru-RU" sz="1000" kern="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Справка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altLang="ru-RU" sz="1000" kern="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Дана, Ф.И.О., должность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altLang="ru-RU" sz="1000" kern="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в том, что …..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86446" y="3929066"/>
            <a:ext cx="2159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altLang="ru-RU" sz="800" b="1" kern="0" dirty="0">
                <a:latin typeface="Times New Roman" pitchFamily="18" charset="0"/>
                <a:ea typeface="Microsoft YaHei" pitchFamily="34" charset="-122"/>
              </a:rPr>
              <a:t>Директор     </a:t>
            </a:r>
            <a:r>
              <a:rPr lang="ru-RU" altLang="ru-RU" sz="800" b="1" kern="0" dirty="0" smtClean="0">
                <a:latin typeface="Times New Roman" pitchFamily="18" charset="0"/>
                <a:ea typeface="Microsoft YaHei" pitchFamily="34" charset="-122"/>
              </a:rPr>
              <a:t>___________________________</a:t>
            </a:r>
            <a:endParaRPr lang="ru-RU" altLang="ru-RU" sz="800" b="1" kern="0" dirty="0">
              <a:latin typeface="Times New Roman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altLang="ru-RU" sz="800" b="1" kern="0" dirty="0">
                <a:latin typeface="Times New Roman" pitchFamily="18" charset="0"/>
                <a:ea typeface="Microsoft YaHei" pitchFamily="34" charset="-122"/>
              </a:rPr>
              <a:t>                                    (подпись)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sz="800" b="1" kern="0" dirty="0">
              <a:latin typeface="Times New Roman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altLang="ru-RU" sz="800" b="1" kern="0" dirty="0">
                <a:latin typeface="Times New Roman" pitchFamily="18" charset="0"/>
                <a:ea typeface="Microsoft YaHei" pitchFamily="34" charset="-122"/>
              </a:rPr>
              <a:t>М.П.             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altLang="ru-RU" sz="800" kern="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 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643042" y="5143512"/>
            <a:ext cx="3822700" cy="151923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39725" algn="ctr" defTabSz="449263" fontAlgn="base">
              <a:spcBef>
                <a:spcPts val="800"/>
              </a:spcBef>
              <a:spcAft>
                <a:spcPct val="0"/>
              </a:spcAft>
              <a:buSzPct val="80000"/>
              <a:buFont typeface="Times New Roman" pitchFamily="18" charset="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1200" b="1" dirty="0">
                <a:solidFill>
                  <a:srgbClr val="3333CC"/>
                </a:solidFill>
                <a:latin typeface="Times New Roman" pitchFamily="16" charset="0"/>
                <a:ea typeface="Microsoft YaHei" charset="-122"/>
              </a:rPr>
              <a:t>СПРАВКА – </a:t>
            </a:r>
            <a:r>
              <a:rPr lang="ru-RU" sz="1200" b="1" dirty="0">
                <a:solidFill>
                  <a:prstClr val="black"/>
                </a:solidFill>
                <a:latin typeface="Times New Roman" pitchFamily="16" charset="0"/>
                <a:ea typeface="Microsoft YaHei" charset="-122"/>
              </a:rPr>
              <a:t>это документ, содержащий описание и (или) подтверждение тех или иных фактов, событий служебного или биографического характера.</a:t>
            </a:r>
          </a:p>
          <a:p>
            <a:pPr marL="342900" indent="-339725" algn="ctr" defTabSz="449263" fontAlgn="base">
              <a:spcBef>
                <a:spcPts val="800"/>
              </a:spcBef>
              <a:spcAft>
                <a:spcPct val="0"/>
              </a:spcAft>
              <a:buSzPct val="80000"/>
              <a:buFont typeface="Wingdings" pitchFamily="2" charset="2"/>
              <a:buChar char="ü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1200" b="1" dirty="0">
                <a:solidFill>
                  <a:srgbClr val="3333CC"/>
                </a:solidFill>
                <a:latin typeface="Times New Roman" pitchFamily="16" charset="0"/>
                <a:ea typeface="Microsoft YaHei" charset="-122"/>
              </a:rPr>
              <a:t> Реквизиты</a:t>
            </a:r>
          </a:p>
          <a:p>
            <a:pPr marL="342900" indent="-339725" algn="ctr" defTabSz="449263" fontAlgn="base">
              <a:spcBef>
                <a:spcPts val="800"/>
              </a:spcBef>
              <a:spcAft>
                <a:spcPct val="0"/>
              </a:spcAft>
              <a:buSzPct val="80000"/>
              <a:buFont typeface="Wingdings" pitchFamily="2" charset="2"/>
              <a:buChar char="ü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1200" b="1" dirty="0">
                <a:solidFill>
                  <a:srgbClr val="3333CC"/>
                </a:solidFill>
                <a:latin typeface="Times New Roman" pitchFamily="16" charset="0"/>
                <a:ea typeface="Microsoft YaHei" charset="-122"/>
              </a:rPr>
              <a:t>Структура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290"/>
            <a:ext cx="9144000" cy="857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Процедура аттестации в целях установления первой или высшей квалификационной категории по соответствующей должности осуществляется:</a:t>
            </a:r>
          </a:p>
        </p:txBody>
      </p:sp>
      <p:sp>
        <p:nvSpPr>
          <p:cNvPr id="4" name="object 17"/>
          <p:cNvSpPr txBox="1"/>
          <p:nvPr/>
        </p:nvSpPr>
        <p:spPr>
          <a:xfrm>
            <a:off x="1357290" y="1357298"/>
            <a:ext cx="2551528" cy="382156"/>
          </a:xfrm>
          <a:prstGeom prst="rect">
            <a:avLst/>
          </a:prstGeom>
          <a:solidFill>
            <a:srgbClr val="2D67AC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10" dirty="0" smtClean="0">
                <a:solidFill>
                  <a:srgbClr val="FFFFFF"/>
                </a:solidFill>
                <a:latin typeface="PROXIMANOVA-EXTRABOLD" panose="02000506030000020004" pitchFamily="2" charset="0"/>
                <a:cs typeface="Proxima Nova Bl"/>
              </a:rPr>
              <a:t>БЫЛО</a:t>
            </a:r>
            <a:endParaRPr sz="2400" b="1" dirty="0">
              <a:latin typeface="PROXIMANOVA-EXTRABOLD" panose="02000506030000020004" pitchFamily="2" charset="0"/>
              <a:cs typeface="Proxima Nova Bl"/>
            </a:endParaRPr>
          </a:p>
        </p:txBody>
      </p:sp>
      <p:grpSp>
        <p:nvGrpSpPr>
          <p:cNvPr id="5" name="Google Shape;27541;p75"/>
          <p:cNvGrpSpPr/>
          <p:nvPr/>
        </p:nvGrpSpPr>
        <p:grpSpPr>
          <a:xfrm>
            <a:off x="4786314" y="1285860"/>
            <a:ext cx="554037" cy="571504"/>
            <a:chOff x="5352728" y="1990239"/>
            <a:chExt cx="327091" cy="322508"/>
          </a:xfrm>
          <a:solidFill>
            <a:srgbClr val="1C387E"/>
          </a:solidFill>
        </p:grpSpPr>
        <p:sp>
          <p:nvSpPr>
            <p:cNvPr id="6" name="Google Shape;27542;p75"/>
            <p:cNvSpPr/>
            <p:nvPr/>
          </p:nvSpPr>
          <p:spPr>
            <a:xfrm>
              <a:off x="5575935" y="2093297"/>
              <a:ext cx="103885" cy="217923"/>
            </a:xfrm>
            <a:custGeom>
              <a:avLst/>
              <a:gdLst/>
              <a:ahLst/>
              <a:cxnLst/>
              <a:rect l="l" t="t" r="r" b="b"/>
              <a:pathLst>
                <a:path w="3264" h="6847" extrusionOk="0">
                  <a:moveTo>
                    <a:pt x="1084" y="322"/>
                  </a:moveTo>
                  <a:cubicBezTo>
                    <a:pt x="1144" y="322"/>
                    <a:pt x="1203" y="358"/>
                    <a:pt x="1203" y="441"/>
                  </a:cubicBezTo>
                  <a:lnTo>
                    <a:pt x="1203" y="513"/>
                  </a:lnTo>
                  <a:lnTo>
                    <a:pt x="1203" y="1061"/>
                  </a:lnTo>
                  <a:cubicBezTo>
                    <a:pt x="1203" y="1156"/>
                    <a:pt x="1275" y="1227"/>
                    <a:pt x="1370" y="1227"/>
                  </a:cubicBezTo>
                  <a:cubicBezTo>
                    <a:pt x="1453" y="1227"/>
                    <a:pt x="1537" y="1156"/>
                    <a:pt x="1537" y="1061"/>
                  </a:cubicBezTo>
                  <a:lnTo>
                    <a:pt x="1537" y="537"/>
                  </a:lnTo>
                  <a:cubicBezTo>
                    <a:pt x="1549" y="513"/>
                    <a:pt x="1596" y="477"/>
                    <a:pt x="1632" y="477"/>
                  </a:cubicBezTo>
                  <a:lnTo>
                    <a:pt x="1656" y="477"/>
                  </a:lnTo>
                  <a:cubicBezTo>
                    <a:pt x="1715" y="477"/>
                    <a:pt x="1775" y="525"/>
                    <a:pt x="1775" y="596"/>
                  </a:cubicBezTo>
                  <a:lnTo>
                    <a:pt x="1775" y="632"/>
                  </a:lnTo>
                  <a:lnTo>
                    <a:pt x="1775" y="1061"/>
                  </a:lnTo>
                  <a:cubicBezTo>
                    <a:pt x="1775" y="1156"/>
                    <a:pt x="1846" y="1227"/>
                    <a:pt x="1930" y="1227"/>
                  </a:cubicBezTo>
                  <a:cubicBezTo>
                    <a:pt x="2025" y="1227"/>
                    <a:pt x="2096" y="1156"/>
                    <a:pt x="2096" y="1061"/>
                  </a:cubicBezTo>
                  <a:lnTo>
                    <a:pt x="2096" y="656"/>
                  </a:lnTo>
                  <a:cubicBezTo>
                    <a:pt x="2108" y="620"/>
                    <a:pt x="2156" y="596"/>
                    <a:pt x="2203" y="596"/>
                  </a:cubicBezTo>
                  <a:lnTo>
                    <a:pt x="2215" y="596"/>
                  </a:lnTo>
                  <a:cubicBezTo>
                    <a:pt x="2275" y="596"/>
                    <a:pt x="2334" y="644"/>
                    <a:pt x="2334" y="715"/>
                  </a:cubicBezTo>
                  <a:lnTo>
                    <a:pt x="2334" y="822"/>
                  </a:lnTo>
                  <a:lnTo>
                    <a:pt x="2334" y="1156"/>
                  </a:lnTo>
                  <a:cubicBezTo>
                    <a:pt x="2334" y="1239"/>
                    <a:pt x="2406" y="1311"/>
                    <a:pt x="2501" y="1311"/>
                  </a:cubicBezTo>
                  <a:cubicBezTo>
                    <a:pt x="2584" y="1311"/>
                    <a:pt x="2668" y="1239"/>
                    <a:pt x="2668" y="1156"/>
                  </a:cubicBezTo>
                  <a:lnTo>
                    <a:pt x="2668" y="822"/>
                  </a:lnTo>
                  <a:cubicBezTo>
                    <a:pt x="2668" y="763"/>
                    <a:pt x="2703" y="703"/>
                    <a:pt x="2787" y="703"/>
                  </a:cubicBezTo>
                  <a:lnTo>
                    <a:pt x="2799" y="703"/>
                  </a:lnTo>
                  <a:cubicBezTo>
                    <a:pt x="2858" y="703"/>
                    <a:pt x="2918" y="751"/>
                    <a:pt x="2918" y="822"/>
                  </a:cubicBezTo>
                  <a:lnTo>
                    <a:pt x="2918" y="1584"/>
                  </a:lnTo>
                  <a:lnTo>
                    <a:pt x="2918" y="1596"/>
                  </a:lnTo>
                  <a:cubicBezTo>
                    <a:pt x="2930" y="1787"/>
                    <a:pt x="2918" y="2346"/>
                    <a:pt x="2632" y="2596"/>
                  </a:cubicBezTo>
                  <a:cubicBezTo>
                    <a:pt x="2608" y="2620"/>
                    <a:pt x="2572" y="2668"/>
                    <a:pt x="2572" y="2715"/>
                  </a:cubicBezTo>
                  <a:lnTo>
                    <a:pt x="2572" y="3216"/>
                  </a:lnTo>
                  <a:lnTo>
                    <a:pt x="1025" y="3216"/>
                  </a:lnTo>
                  <a:lnTo>
                    <a:pt x="1025" y="2858"/>
                  </a:lnTo>
                  <a:cubicBezTo>
                    <a:pt x="1025" y="2823"/>
                    <a:pt x="1001" y="2763"/>
                    <a:pt x="965" y="2727"/>
                  </a:cubicBezTo>
                  <a:cubicBezTo>
                    <a:pt x="929" y="2727"/>
                    <a:pt x="394" y="2311"/>
                    <a:pt x="358" y="1870"/>
                  </a:cubicBezTo>
                  <a:cubicBezTo>
                    <a:pt x="346" y="1608"/>
                    <a:pt x="334" y="1287"/>
                    <a:pt x="417" y="1215"/>
                  </a:cubicBezTo>
                  <a:cubicBezTo>
                    <a:pt x="453" y="1189"/>
                    <a:pt x="496" y="1175"/>
                    <a:pt x="560" y="1175"/>
                  </a:cubicBezTo>
                  <a:cubicBezTo>
                    <a:pt x="581" y="1175"/>
                    <a:pt x="605" y="1177"/>
                    <a:pt x="632" y="1180"/>
                  </a:cubicBezTo>
                  <a:lnTo>
                    <a:pt x="632" y="1406"/>
                  </a:lnTo>
                  <a:cubicBezTo>
                    <a:pt x="632" y="1489"/>
                    <a:pt x="703" y="1572"/>
                    <a:pt x="787" y="1572"/>
                  </a:cubicBezTo>
                  <a:cubicBezTo>
                    <a:pt x="882" y="1572"/>
                    <a:pt x="953" y="1489"/>
                    <a:pt x="953" y="1406"/>
                  </a:cubicBezTo>
                  <a:lnTo>
                    <a:pt x="953" y="441"/>
                  </a:lnTo>
                  <a:cubicBezTo>
                    <a:pt x="953" y="382"/>
                    <a:pt x="1001" y="322"/>
                    <a:pt x="1072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70"/>
                  </a:moveTo>
                  <a:lnTo>
                    <a:pt x="2799" y="6525"/>
                  </a:lnTo>
                  <a:lnTo>
                    <a:pt x="751" y="6525"/>
                  </a:lnTo>
                  <a:lnTo>
                    <a:pt x="751" y="4370"/>
                  </a:lnTo>
                  <a:close/>
                  <a:moveTo>
                    <a:pt x="1072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1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8" y="1882"/>
                  </a:cubicBezTo>
                  <a:cubicBezTo>
                    <a:pt x="72" y="2370"/>
                    <a:pt x="525" y="2787"/>
                    <a:pt x="679" y="2930"/>
                  </a:cubicBezTo>
                  <a:lnTo>
                    <a:pt x="679" y="3216"/>
                  </a:lnTo>
                  <a:lnTo>
                    <a:pt x="596" y="3216"/>
                  </a:lnTo>
                  <a:cubicBezTo>
                    <a:pt x="513" y="3216"/>
                    <a:pt x="429" y="3287"/>
                    <a:pt x="429" y="3382"/>
                  </a:cubicBezTo>
                  <a:lnTo>
                    <a:pt x="429" y="4216"/>
                  </a:lnTo>
                  <a:lnTo>
                    <a:pt x="429" y="6692"/>
                  </a:lnTo>
                  <a:cubicBezTo>
                    <a:pt x="429" y="6775"/>
                    <a:pt x="513" y="6847"/>
                    <a:pt x="596" y="6847"/>
                  </a:cubicBezTo>
                  <a:lnTo>
                    <a:pt x="2977" y="6847"/>
                  </a:lnTo>
                  <a:cubicBezTo>
                    <a:pt x="3061" y="6847"/>
                    <a:pt x="3144" y="6775"/>
                    <a:pt x="3144" y="6692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20" y="3275"/>
                    <a:pt x="3049" y="3204"/>
                    <a:pt x="2965" y="3204"/>
                  </a:cubicBezTo>
                  <a:lnTo>
                    <a:pt x="2858" y="3204"/>
                  </a:lnTo>
                  <a:lnTo>
                    <a:pt x="2858" y="2763"/>
                  </a:lnTo>
                  <a:cubicBezTo>
                    <a:pt x="3263" y="2358"/>
                    <a:pt x="3215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63" y="382"/>
                  </a:cubicBezTo>
                  <a:lnTo>
                    <a:pt x="2751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65" y="334"/>
                    <a:pt x="2334" y="275"/>
                    <a:pt x="2203" y="275"/>
                  </a:cubicBezTo>
                  <a:lnTo>
                    <a:pt x="2191" y="275"/>
                  </a:lnTo>
                  <a:cubicBezTo>
                    <a:pt x="2120" y="275"/>
                    <a:pt x="2037" y="287"/>
                    <a:pt x="1977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32" y="168"/>
                  </a:lnTo>
                  <a:cubicBezTo>
                    <a:pt x="1572" y="168"/>
                    <a:pt x="1525" y="179"/>
                    <a:pt x="1453" y="203"/>
                  </a:cubicBezTo>
                  <a:cubicBezTo>
                    <a:pt x="1382" y="84"/>
                    <a:pt x="1251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543;p75"/>
            <p:cNvSpPr/>
            <p:nvPr/>
          </p:nvSpPr>
          <p:spPr>
            <a:xfrm>
              <a:off x="5426250" y="1990239"/>
              <a:ext cx="191029" cy="322508"/>
            </a:xfrm>
            <a:custGeom>
              <a:avLst/>
              <a:gdLst/>
              <a:ahLst/>
              <a:cxnLst/>
              <a:rect l="l" t="t" r="r" b="b"/>
              <a:pathLst>
                <a:path w="6002" h="10133" extrusionOk="0">
                  <a:moveTo>
                    <a:pt x="584" y="298"/>
                  </a:moveTo>
                  <a:lnTo>
                    <a:pt x="977" y="322"/>
                  </a:lnTo>
                  <a:lnTo>
                    <a:pt x="870" y="584"/>
                  </a:lnTo>
                  <a:lnTo>
                    <a:pt x="584" y="298"/>
                  </a:lnTo>
                  <a:close/>
                  <a:moveTo>
                    <a:pt x="1299" y="381"/>
                  </a:moveTo>
                  <a:lnTo>
                    <a:pt x="2322" y="810"/>
                  </a:lnTo>
                  <a:lnTo>
                    <a:pt x="2203" y="1239"/>
                  </a:lnTo>
                  <a:lnTo>
                    <a:pt x="1120" y="774"/>
                  </a:lnTo>
                  <a:lnTo>
                    <a:pt x="1299" y="381"/>
                  </a:lnTo>
                  <a:close/>
                  <a:moveTo>
                    <a:pt x="4739" y="1834"/>
                  </a:moveTo>
                  <a:lnTo>
                    <a:pt x="5097" y="1977"/>
                  </a:lnTo>
                  <a:lnTo>
                    <a:pt x="4918" y="2382"/>
                  </a:lnTo>
                  <a:lnTo>
                    <a:pt x="4620" y="2263"/>
                  </a:lnTo>
                  <a:cubicBezTo>
                    <a:pt x="4632" y="2251"/>
                    <a:pt x="4632" y="2227"/>
                    <a:pt x="4632" y="2227"/>
                  </a:cubicBezTo>
                  <a:lnTo>
                    <a:pt x="4739" y="1834"/>
                  </a:lnTo>
                  <a:close/>
                  <a:moveTo>
                    <a:pt x="5406" y="2108"/>
                  </a:moveTo>
                  <a:lnTo>
                    <a:pt x="5585" y="2191"/>
                  </a:lnTo>
                  <a:cubicBezTo>
                    <a:pt x="5609" y="2203"/>
                    <a:pt x="5632" y="2215"/>
                    <a:pt x="5644" y="2251"/>
                  </a:cubicBezTo>
                  <a:cubicBezTo>
                    <a:pt x="5656" y="2274"/>
                    <a:pt x="5656" y="2298"/>
                    <a:pt x="5644" y="2322"/>
                  </a:cubicBezTo>
                  <a:lnTo>
                    <a:pt x="5549" y="2524"/>
                  </a:lnTo>
                  <a:cubicBezTo>
                    <a:pt x="5537" y="2560"/>
                    <a:pt x="5525" y="2572"/>
                    <a:pt x="5490" y="2584"/>
                  </a:cubicBezTo>
                  <a:cubicBezTo>
                    <a:pt x="5478" y="2590"/>
                    <a:pt x="5463" y="2593"/>
                    <a:pt x="5449" y="2593"/>
                  </a:cubicBezTo>
                  <a:cubicBezTo>
                    <a:pt x="5436" y="2593"/>
                    <a:pt x="5424" y="2590"/>
                    <a:pt x="5418" y="2584"/>
                  </a:cubicBezTo>
                  <a:lnTo>
                    <a:pt x="5228" y="2513"/>
                  </a:lnTo>
                  <a:lnTo>
                    <a:pt x="5406" y="2108"/>
                  </a:lnTo>
                  <a:close/>
                  <a:moveTo>
                    <a:pt x="2906" y="405"/>
                  </a:moveTo>
                  <a:cubicBezTo>
                    <a:pt x="2930" y="405"/>
                    <a:pt x="2965" y="429"/>
                    <a:pt x="2977" y="441"/>
                  </a:cubicBezTo>
                  <a:cubicBezTo>
                    <a:pt x="2989" y="477"/>
                    <a:pt x="2989" y="500"/>
                    <a:pt x="2989" y="536"/>
                  </a:cubicBezTo>
                  <a:lnTo>
                    <a:pt x="2977" y="608"/>
                  </a:lnTo>
                  <a:lnTo>
                    <a:pt x="2787" y="1262"/>
                  </a:lnTo>
                  <a:cubicBezTo>
                    <a:pt x="2751" y="1358"/>
                    <a:pt x="2811" y="1441"/>
                    <a:pt x="2882" y="1453"/>
                  </a:cubicBezTo>
                  <a:lnTo>
                    <a:pt x="2930" y="1453"/>
                  </a:lnTo>
                  <a:cubicBezTo>
                    <a:pt x="3001" y="1453"/>
                    <a:pt x="3061" y="1417"/>
                    <a:pt x="3084" y="1334"/>
                  </a:cubicBezTo>
                  <a:lnTo>
                    <a:pt x="3263" y="703"/>
                  </a:lnTo>
                  <a:cubicBezTo>
                    <a:pt x="3287" y="667"/>
                    <a:pt x="3335" y="655"/>
                    <a:pt x="3382" y="655"/>
                  </a:cubicBezTo>
                  <a:lnTo>
                    <a:pt x="3394" y="655"/>
                  </a:lnTo>
                  <a:cubicBezTo>
                    <a:pt x="3418" y="655"/>
                    <a:pt x="3454" y="679"/>
                    <a:pt x="3465" y="703"/>
                  </a:cubicBezTo>
                  <a:cubicBezTo>
                    <a:pt x="3477" y="727"/>
                    <a:pt x="3477" y="762"/>
                    <a:pt x="3477" y="786"/>
                  </a:cubicBezTo>
                  <a:lnTo>
                    <a:pt x="3323" y="1358"/>
                  </a:lnTo>
                  <a:cubicBezTo>
                    <a:pt x="3287" y="1441"/>
                    <a:pt x="3346" y="1536"/>
                    <a:pt x="3418" y="1548"/>
                  </a:cubicBezTo>
                  <a:lnTo>
                    <a:pt x="3465" y="1548"/>
                  </a:lnTo>
                  <a:cubicBezTo>
                    <a:pt x="3537" y="1548"/>
                    <a:pt x="3596" y="1501"/>
                    <a:pt x="3620" y="1429"/>
                  </a:cubicBezTo>
                  <a:lnTo>
                    <a:pt x="3763" y="905"/>
                  </a:lnTo>
                  <a:cubicBezTo>
                    <a:pt x="3794" y="885"/>
                    <a:pt x="3825" y="855"/>
                    <a:pt x="3863" y="855"/>
                  </a:cubicBezTo>
                  <a:cubicBezTo>
                    <a:pt x="3869" y="855"/>
                    <a:pt x="3876" y="856"/>
                    <a:pt x="3882" y="858"/>
                  </a:cubicBezTo>
                  <a:lnTo>
                    <a:pt x="3894" y="858"/>
                  </a:lnTo>
                  <a:cubicBezTo>
                    <a:pt x="3954" y="881"/>
                    <a:pt x="4001" y="941"/>
                    <a:pt x="3989" y="1000"/>
                  </a:cubicBezTo>
                  <a:lnTo>
                    <a:pt x="3954" y="1096"/>
                  </a:lnTo>
                  <a:lnTo>
                    <a:pt x="3823" y="1536"/>
                  </a:lnTo>
                  <a:cubicBezTo>
                    <a:pt x="3799" y="1620"/>
                    <a:pt x="3835" y="1703"/>
                    <a:pt x="3930" y="1739"/>
                  </a:cubicBezTo>
                  <a:lnTo>
                    <a:pt x="3977" y="1739"/>
                  </a:lnTo>
                  <a:cubicBezTo>
                    <a:pt x="4049" y="1739"/>
                    <a:pt x="4108" y="1691"/>
                    <a:pt x="4120" y="1620"/>
                  </a:cubicBezTo>
                  <a:lnTo>
                    <a:pt x="4251" y="1167"/>
                  </a:lnTo>
                  <a:cubicBezTo>
                    <a:pt x="4272" y="1115"/>
                    <a:pt x="4320" y="1082"/>
                    <a:pt x="4371" y="1082"/>
                  </a:cubicBezTo>
                  <a:cubicBezTo>
                    <a:pt x="4379" y="1082"/>
                    <a:pt x="4386" y="1082"/>
                    <a:pt x="4394" y="1084"/>
                  </a:cubicBezTo>
                  <a:lnTo>
                    <a:pt x="4406" y="1084"/>
                  </a:lnTo>
                  <a:cubicBezTo>
                    <a:pt x="4466" y="1096"/>
                    <a:pt x="4513" y="1155"/>
                    <a:pt x="4489" y="1215"/>
                  </a:cubicBezTo>
                  <a:lnTo>
                    <a:pt x="4251" y="2084"/>
                  </a:lnTo>
                  <a:lnTo>
                    <a:pt x="4251" y="2096"/>
                  </a:lnTo>
                  <a:cubicBezTo>
                    <a:pt x="4323" y="2191"/>
                    <a:pt x="4216" y="2870"/>
                    <a:pt x="3811" y="3084"/>
                  </a:cubicBezTo>
                  <a:cubicBezTo>
                    <a:pt x="3751" y="3108"/>
                    <a:pt x="3727" y="3167"/>
                    <a:pt x="3727" y="3227"/>
                  </a:cubicBezTo>
                  <a:lnTo>
                    <a:pt x="3727" y="3715"/>
                  </a:lnTo>
                  <a:lnTo>
                    <a:pt x="2192" y="3715"/>
                  </a:lnTo>
                  <a:lnTo>
                    <a:pt x="2192" y="2941"/>
                  </a:lnTo>
                  <a:cubicBezTo>
                    <a:pt x="2192" y="2905"/>
                    <a:pt x="2180" y="2870"/>
                    <a:pt x="2144" y="2846"/>
                  </a:cubicBezTo>
                  <a:cubicBezTo>
                    <a:pt x="2144" y="2846"/>
                    <a:pt x="1715" y="2310"/>
                    <a:pt x="1787" y="1870"/>
                  </a:cubicBezTo>
                  <a:cubicBezTo>
                    <a:pt x="1822" y="1739"/>
                    <a:pt x="1834" y="1572"/>
                    <a:pt x="1870" y="1453"/>
                  </a:cubicBezTo>
                  <a:lnTo>
                    <a:pt x="2168" y="1572"/>
                  </a:lnTo>
                  <a:cubicBezTo>
                    <a:pt x="2192" y="1620"/>
                    <a:pt x="2239" y="1667"/>
                    <a:pt x="2275" y="1679"/>
                  </a:cubicBezTo>
                  <a:cubicBezTo>
                    <a:pt x="2294" y="1686"/>
                    <a:pt x="2312" y="1690"/>
                    <a:pt x="2330" y="1690"/>
                  </a:cubicBezTo>
                  <a:cubicBezTo>
                    <a:pt x="2401" y="1690"/>
                    <a:pt x="2456" y="1636"/>
                    <a:pt x="2465" y="1560"/>
                  </a:cubicBezTo>
                  <a:lnTo>
                    <a:pt x="2751" y="489"/>
                  </a:lnTo>
                  <a:cubicBezTo>
                    <a:pt x="2751" y="465"/>
                    <a:pt x="2787" y="429"/>
                    <a:pt x="2799" y="417"/>
                  </a:cubicBezTo>
                  <a:cubicBezTo>
                    <a:pt x="2834" y="405"/>
                    <a:pt x="2858" y="405"/>
                    <a:pt x="2882" y="405"/>
                  </a:cubicBezTo>
                  <a:close/>
                  <a:moveTo>
                    <a:pt x="3942" y="4048"/>
                  </a:moveTo>
                  <a:lnTo>
                    <a:pt x="3942" y="4549"/>
                  </a:lnTo>
                  <a:lnTo>
                    <a:pt x="1894" y="4549"/>
                  </a:lnTo>
                  <a:lnTo>
                    <a:pt x="1894" y="4048"/>
                  </a:lnTo>
                  <a:close/>
                  <a:moveTo>
                    <a:pt x="191" y="0"/>
                  </a:moveTo>
                  <a:cubicBezTo>
                    <a:pt x="120" y="0"/>
                    <a:pt x="60" y="24"/>
                    <a:pt x="36" y="84"/>
                  </a:cubicBezTo>
                  <a:cubicBezTo>
                    <a:pt x="1" y="143"/>
                    <a:pt x="13" y="227"/>
                    <a:pt x="60" y="262"/>
                  </a:cubicBezTo>
                  <a:lnTo>
                    <a:pt x="822" y="1012"/>
                  </a:lnTo>
                  <a:lnTo>
                    <a:pt x="834" y="1024"/>
                  </a:lnTo>
                  <a:lnTo>
                    <a:pt x="846" y="1024"/>
                  </a:lnTo>
                  <a:cubicBezTo>
                    <a:pt x="870" y="1036"/>
                    <a:pt x="894" y="1060"/>
                    <a:pt x="906" y="1060"/>
                  </a:cubicBezTo>
                  <a:lnTo>
                    <a:pt x="1596" y="1358"/>
                  </a:lnTo>
                  <a:cubicBezTo>
                    <a:pt x="1549" y="1501"/>
                    <a:pt x="1501" y="1679"/>
                    <a:pt x="1489" y="1846"/>
                  </a:cubicBezTo>
                  <a:cubicBezTo>
                    <a:pt x="1406" y="2346"/>
                    <a:pt x="1763" y="2870"/>
                    <a:pt x="1870" y="3036"/>
                  </a:cubicBezTo>
                  <a:lnTo>
                    <a:pt x="1870" y="3763"/>
                  </a:lnTo>
                  <a:lnTo>
                    <a:pt x="1739" y="3763"/>
                  </a:lnTo>
                  <a:cubicBezTo>
                    <a:pt x="1656" y="3763"/>
                    <a:pt x="1572" y="3834"/>
                    <a:pt x="1572" y="3929"/>
                  </a:cubicBezTo>
                  <a:lnTo>
                    <a:pt x="1572" y="4763"/>
                  </a:lnTo>
                  <a:lnTo>
                    <a:pt x="1572" y="9966"/>
                  </a:lnTo>
                  <a:cubicBezTo>
                    <a:pt x="1572" y="10061"/>
                    <a:pt x="1656" y="10133"/>
                    <a:pt x="1739" y="10133"/>
                  </a:cubicBezTo>
                  <a:lnTo>
                    <a:pt x="4120" y="10133"/>
                  </a:lnTo>
                  <a:cubicBezTo>
                    <a:pt x="4216" y="10133"/>
                    <a:pt x="4287" y="10061"/>
                    <a:pt x="4287" y="9966"/>
                  </a:cubicBezTo>
                  <a:lnTo>
                    <a:pt x="4287" y="5942"/>
                  </a:lnTo>
                  <a:cubicBezTo>
                    <a:pt x="4287" y="5846"/>
                    <a:pt x="4216" y="5775"/>
                    <a:pt x="4120" y="5775"/>
                  </a:cubicBezTo>
                  <a:cubicBezTo>
                    <a:pt x="4037" y="5775"/>
                    <a:pt x="3954" y="5846"/>
                    <a:pt x="3954" y="5942"/>
                  </a:cubicBezTo>
                  <a:lnTo>
                    <a:pt x="3954" y="9811"/>
                  </a:lnTo>
                  <a:lnTo>
                    <a:pt x="1906" y="9811"/>
                  </a:lnTo>
                  <a:lnTo>
                    <a:pt x="1906" y="4930"/>
                  </a:lnTo>
                  <a:lnTo>
                    <a:pt x="3954" y="4930"/>
                  </a:lnTo>
                  <a:lnTo>
                    <a:pt x="3954" y="5191"/>
                  </a:lnTo>
                  <a:lnTo>
                    <a:pt x="3954" y="5370"/>
                  </a:lnTo>
                  <a:cubicBezTo>
                    <a:pt x="3954" y="5465"/>
                    <a:pt x="4037" y="5537"/>
                    <a:pt x="4120" y="5537"/>
                  </a:cubicBezTo>
                  <a:cubicBezTo>
                    <a:pt x="4216" y="5537"/>
                    <a:pt x="4287" y="5465"/>
                    <a:pt x="4287" y="5370"/>
                  </a:cubicBezTo>
                  <a:lnTo>
                    <a:pt x="4287" y="5191"/>
                  </a:lnTo>
                  <a:lnTo>
                    <a:pt x="4287" y="4715"/>
                  </a:lnTo>
                  <a:lnTo>
                    <a:pt x="4287" y="3882"/>
                  </a:lnTo>
                  <a:cubicBezTo>
                    <a:pt x="4287" y="3787"/>
                    <a:pt x="4216" y="3715"/>
                    <a:pt x="4120" y="3715"/>
                  </a:cubicBezTo>
                  <a:lnTo>
                    <a:pt x="4049" y="3715"/>
                  </a:lnTo>
                  <a:lnTo>
                    <a:pt x="4049" y="3298"/>
                  </a:lnTo>
                  <a:cubicBezTo>
                    <a:pt x="4323" y="3120"/>
                    <a:pt x="4466" y="2810"/>
                    <a:pt x="4549" y="2572"/>
                  </a:cubicBezTo>
                  <a:lnTo>
                    <a:pt x="5299" y="2882"/>
                  </a:lnTo>
                  <a:cubicBezTo>
                    <a:pt x="5359" y="2917"/>
                    <a:pt x="5406" y="2917"/>
                    <a:pt x="5466" y="2917"/>
                  </a:cubicBezTo>
                  <a:cubicBezTo>
                    <a:pt x="5525" y="2917"/>
                    <a:pt x="5561" y="2905"/>
                    <a:pt x="5621" y="2882"/>
                  </a:cubicBezTo>
                  <a:cubicBezTo>
                    <a:pt x="5728" y="2846"/>
                    <a:pt x="5823" y="2763"/>
                    <a:pt x="5859" y="2667"/>
                  </a:cubicBezTo>
                  <a:lnTo>
                    <a:pt x="5954" y="2453"/>
                  </a:lnTo>
                  <a:cubicBezTo>
                    <a:pt x="6002" y="2346"/>
                    <a:pt x="6002" y="2227"/>
                    <a:pt x="5954" y="2132"/>
                  </a:cubicBezTo>
                  <a:cubicBezTo>
                    <a:pt x="5906" y="2024"/>
                    <a:pt x="5835" y="1929"/>
                    <a:pt x="5728" y="1893"/>
                  </a:cubicBezTo>
                  <a:lnTo>
                    <a:pt x="4847" y="1512"/>
                  </a:lnTo>
                  <a:lnTo>
                    <a:pt x="4894" y="1370"/>
                  </a:lnTo>
                  <a:cubicBezTo>
                    <a:pt x="4930" y="1251"/>
                    <a:pt x="4906" y="1131"/>
                    <a:pt x="4835" y="1036"/>
                  </a:cubicBezTo>
                  <a:cubicBezTo>
                    <a:pt x="4775" y="941"/>
                    <a:pt x="4668" y="881"/>
                    <a:pt x="4573" y="846"/>
                  </a:cubicBezTo>
                  <a:lnTo>
                    <a:pt x="4549" y="846"/>
                  </a:lnTo>
                  <a:cubicBezTo>
                    <a:pt x="4513" y="840"/>
                    <a:pt x="4478" y="837"/>
                    <a:pt x="4442" y="837"/>
                  </a:cubicBezTo>
                  <a:cubicBezTo>
                    <a:pt x="4406" y="837"/>
                    <a:pt x="4370" y="840"/>
                    <a:pt x="4335" y="846"/>
                  </a:cubicBezTo>
                  <a:cubicBezTo>
                    <a:pt x="4275" y="727"/>
                    <a:pt x="4168" y="643"/>
                    <a:pt x="4037" y="608"/>
                  </a:cubicBezTo>
                  <a:lnTo>
                    <a:pt x="4013" y="608"/>
                  </a:lnTo>
                  <a:cubicBezTo>
                    <a:pt x="3977" y="602"/>
                    <a:pt x="3942" y="599"/>
                    <a:pt x="3907" y="599"/>
                  </a:cubicBezTo>
                  <a:cubicBezTo>
                    <a:pt x="3873" y="599"/>
                    <a:pt x="3841" y="602"/>
                    <a:pt x="3811" y="608"/>
                  </a:cubicBezTo>
                  <a:cubicBezTo>
                    <a:pt x="3811" y="596"/>
                    <a:pt x="3799" y="596"/>
                    <a:pt x="3799" y="584"/>
                  </a:cubicBezTo>
                  <a:cubicBezTo>
                    <a:pt x="3739" y="477"/>
                    <a:pt x="3632" y="417"/>
                    <a:pt x="3525" y="381"/>
                  </a:cubicBezTo>
                  <a:lnTo>
                    <a:pt x="3513" y="381"/>
                  </a:lnTo>
                  <a:cubicBezTo>
                    <a:pt x="3483" y="375"/>
                    <a:pt x="3454" y="372"/>
                    <a:pt x="3424" y="372"/>
                  </a:cubicBezTo>
                  <a:cubicBezTo>
                    <a:pt x="3394" y="372"/>
                    <a:pt x="3364" y="375"/>
                    <a:pt x="3335" y="381"/>
                  </a:cubicBezTo>
                  <a:cubicBezTo>
                    <a:pt x="3323" y="358"/>
                    <a:pt x="3299" y="322"/>
                    <a:pt x="3287" y="310"/>
                  </a:cubicBezTo>
                  <a:cubicBezTo>
                    <a:pt x="3227" y="203"/>
                    <a:pt x="3120" y="143"/>
                    <a:pt x="3025" y="119"/>
                  </a:cubicBezTo>
                  <a:lnTo>
                    <a:pt x="3001" y="119"/>
                  </a:lnTo>
                  <a:cubicBezTo>
                    <a:pt x="2964" y="108"/>
                    <a:pt x="2927" y="103"/>
                    <a:pt x="2892" y="103"/>
                  </a:cubicBezTo>
                  <a:cubicBezTo>
                    <a:pt x="2812" y="103"/>
                    <a:pt x="2737" y="130"/>
                    <a:pt x="2680" y="179"/>
                  </a:cubicBezTo>
                  <a:cubicBezTo>
                    <a:pt x="2573" y="238"/>
                    <a:pt x="2513" y="346"/>
                    <a:pt x="2489" y="441"/>
                  </a:cubicBezTo>
                  <a:lnTo>
                    <a:pt x="2453" y="548"/>
                  </a:lnTo>
                  <a:lnTo>
                    <a:pt x="1322" y="72"/>
                  </a:lnTo>
                  <a:lnTo>
                    <a:pt x="1263" y="72"/>
                  </a:ln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544;p75"/>
            <p:cNvSpPr/>
            <p:nvPr/>
          </p:nvSpPr>
          <p:spPr>
            <a:xfrm>
              <a:off x="5352728" y="2121719"/>
              <a:ext cx="103503" cy="189501"/>
            </a:xfrm>
            <a:custGeom>
              <a:avLst/>
              <a:gdLst/>
              <a:ahLst/>
              <a:cxnLst/>
              <a:rect l="l" t="t" r="r" b="b"/>
              <a:pathLst>
                <a:path w="3252" h="5954" extrusionOk="0">
                  <a:moveTo>
                    <a:pt x="1073" y="322"/>
                  </a:moveTo>
                  <a:cubicBezTo>
                    <a:pt x="1132" y="322"/>
                    <a:pt x="1192" y="358"/>
                    <a:pt x="1192" y="441"/>
                  </a:cubicBezTo>
                  <a:lnTo>
                    <a:pt x="1192" y="513"/>
                  </a:lnTo>
                  <a:lnTo>
                    <a:pt x="1192" y="1060"/>
                  </a:lnTo>
                  <a:cubicBezTo>
                    <a:pt x="1192" y="1156"/>
                    <a:pt x="1263" y="1227"/>
                    <a:pt x="1358" y="1227"/>
                  </a:cubicBezTo>
                  <a:cubicBezTo>
                    <a:pt x="1442" y="1227"/>
                    <a:pt x="1525" y="1156"/>
                    <a:pt x="1525" y="1060"/>
                  </a:cubicBezTo>
                  <a:lnTo>
                    <a:pt x="1525" y="537"/>
                  </a:lnTo>
                  <a:cubicBezTo>
                    <a:pt x="1537" y="513"/>
                    <a:pt x="1584" y="477"/>
                    <a:pt x="1620" y="477"/>
                  </a:cubicBezTo>
                  <a:lnTo>
                    <a:pt x="1644" y="477"/>
                  </a:lnTo>
                  <a:cubicBezTo>
                    <a:pt x="1704" y="477"/>
                    <a:pt x="1763" y="525"/>
                    <a:pt x="1763" y="596"/>
                  </a:cubicBezTo>
                  <a:lnTo>
                    <a:pt x="1763" y="632"/>
                  </a:lnTo>
                  <a:lnTo>
                    <a:pt x="1763" y="1060"/>
                  </a:lnTo>
                  <a:cubicBezTo>
                    <a:pt x="1763" y="1156"/>
                    <a:pt x="1835" y="1227"/>
                    <a:pt x="1918" y="1227"/>
                  </a:cubicBezTo>
                  <a:cubicBezTo>
                    <a:pt x="2013" y="1227"/>
                    <a:pt x="2085" y="1156"/>
                    <a:pt x="2085" y="1060"/>
                  </a:cubicBezTo>
                  <a:lnTo>
                    <a:pt x="2085" y="656"/>
                  </a:lnTo>
                  <a:cubicBezTo>
                    <a:pt x="2096" y="620"/>
                    <a:pt x="2144" y="596"/>
                    <a:pt x="2192" y="596"/>
                  </a:cubicBezTo>
                  <a:lnTo>
                    <a:pt x="2204" y="596"/>
                  </a:lnTo>
                  <a:cubicBezTo>
                    <a:pt x="2263" y="596"/>
                    <a:pt x="2323" y="644"/>
                    <a:pt x="2323" y="715"/>
                  </a:cubicBezTo>
                  <a:lnTo>
                    <a:pt x="2323" y="822"/>
                  </a:lnTo>
                  <a:lnTo>
                    <a:pt x="2323" y="1156"/>
                  </a:lnTo>
                  <a:cubicBezTo>
                    <a:pt x="2323" y="1239"/>
                    <a:pt x="2394" y="1311"/>
                    <a:pt x="2489" y="1311"/>
                  </a:cubicBezTo>
                  <a:cubicBezTo>
                    <a:pt x="2573" y="1311"/>
                    <a:pt x="2656" y="1239"/>
                    <a:pt x="2656" y="1156"/>
                  </a:cubicBezTo>
                  <a:lnTo>
                    <a:pt x="2656" y="822"/>
                  </a:lnTo>
                  <a:cubicBezTo>
                    <a:pt x="2656" y="763"/>
                    <a:pt x="2692" y="703"/>
                    <a:pt x="2775" y="703"/>
                  </a:cubicBezTo>
                  <a:lnTo>
                    <a:pt x="2787" y="703"/>
                  </a:lnTo>
                  <a:cubicBezTo>
                    <a:pt x="2847" y="703"/>
                    <a:pt x="2906" y="751"/>
                    <a:pt x="2906" y="822"/>
                  </a:cubicBezTo>
                  <a:lnTo>
                    <a:pt x="2906" y="1584"/>
                  </a:lnTo>
                  <a:lnTo>
                    <a:pt x="2906" y="1596"/>
                  </a:lnTo>
                  <a:cubicBezTo>
                    <a:pt x="2894" y="1775"/>
                    <a:pt x="2882" y="2323"/>
                    <a:pt x="2597" y="2584"/>
                  </a:cubicBezTo>
                  <a:cubicBezTo>
                    <a:pt x="2561" y="2608"/>
                    <a:pt x="2537" y="2656"/>
                    <a:pt x="2537" y="2704"/>
                  </a:cubicBezTo>
                  <a:lnTo>
                    <a:pt x="2537" y="3204"/>
                  </a:lnTo>
                  <a:lnTo>
                    <a:pt x="989" y="3204"/>
                  </a:lnTo>
                  <a:lnTo>
                    <a:pt x="989" y="2846"/>
                  </a:lnTo>
                  <a:cubicBezTo>
                    <a:pt x="989" y="2799"/>
                    <a:pt x="953" y="2739"/>
                    <a:pt x="930" y="2715"/>
                  </a:cubicBezTo>
                  <a:cubicBezTo>
                    <a:pt x="775" y="2596"/>
                    <a:pt x="370" y="2227"/>
                    <a:pt x="346" y="1846"/>
                  </a:cubicBezTo>
                  <a:cubicBezTo>
                    <a:pt x="334" y="1596"/>
                    <a:pt x="311" y="1275"/>
                    <a:pt x="406" y="1191"/>
                  </a:cubicBezTo>
                  <a:cubicBezTo>
                    <a:pt x="441" y="1174"/>
                    <a:pt x="482" y="1163"/>
                    <a:pt x="539" y="1163"/>
                  </a:cubicBezTo>
                  <a:cubicBezTo>
                    <a:pt x="560" y="1163"/>
                    <a:pt x="583" y="1164"/>
                    <a:pt x="608" y="1168"/>
                  </a:cubicBezTo>
                  <a:lnTo>
                    <a:pt x="608" y="1394"/>
                  </a:lnTo>
                  <a:cubicBezTo>
                    <a:pt x="608" y="1477"/>
                    <a:pt x="692" y="1549"/>
                    <a:pt x="775" y="1549"/>
                  </a:cubicBezTo>
                  <a:cubicBezTo>
                    <a:pt x="870" y="1549"/>
                    <a:pt x="942" y="1477"/>
                    <a:pt x="942" y="1394"/>
                  </a:cubicBezTo>
                  <a:lnTo>
                    <a:pt x="942" y="441"/>
                  </a:lnTo>
                  <a:cubicBezTo>
                    <a:pt x="942" y="382"/>
                    <a:pt x="989" y="322"/>
                    <a:pt x="1061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47"/>
                  </a:moveTo>
                  <a:lnTo>
                    <a:pt x="2799" y="5632"/>
                  </a:lnTo>
                  <a:lnTo>
                    <a:pt x="751" y="5632"/>
                  </a:lnTo>
                  <a:lnTo>
                    <a:pt x="751" y="4347"/>
                  </a:lnTo>
                  <a:close/>
                  <a:moveTo>
                    <a:pt x="1073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2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9" y="1882"/>
                  </a:cubicBezTo>
                  <a:cubicBezTo>
                    <a:pt x="84" y="2370"/>
                    <a:pt x="525" y="2787"/>
                    <a:pt x="692" y="2930"/>
                  </a:cubicBezTo>
                  <a:lnTo>
                    <a:pt x="692" y="3216"/>
                  </a:lnTo>
                  <a:lnTo>
                    <a:pt x="596" y="3216"/>
                  </a:lnTo>
                  <a:cubicBezTo>
                    <a:pt x="513" y="3216"/>
                    <a:pt x="441" y="3287"/>
                    <a:pt x="441" y="3382"/>
                  </a:cubicBezTo>
                  <a:lnTo>
                    <a:pt x="441" y="4216"/>
                  </a:lnTo>
                  <a:lnTo>
                    <a:pt x="441" y="5799"/>
                  </a:lnTo>
                  <a:cubicBezTo>
                    <a:pt x="441" y="5882"/>
                    <a:pt x="513" y="5954"/>
                    <a:pt x="596" y="5954"/>
                  </a:cubicBezTo>
                  <a:lnTo>
                    <a:pt x="2978" y="5954"/>
                  </a:lnTo>
                  <a:cubicBezTo>
                    <a:pt x="3073" y="5954"/>
                    <a:pt x="3144" y="5882"/>
                    <a:pt x="3144" y="5799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44" y="3275"/>
                    <a:pt x="3073" y="3204"/>
                    <a:pt x="2978" y="3204"/>
                  </a:cubicBezTo>
                  <a:lnTo>
                    <a:pt x="2882" y="3204"/>
                  </a:lnTo>
                  <a:lnTo>
                    <a:pt x="2882" y="2763"/>
                  </a:lnTo>
                  <a:cubicBezTo>
                    <a:pt x="3251" y="2370"/>
                    <a:pt x="3204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75" y="382"/>
                  </a:cubicBezTo>
                  <a:lnTo>
                    <a:pt x="2763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77" y="334"/>
                    <a:pt x="2335" y="275"/>
                    <a:pt x="2204" y="275"/>
                  </a:cubicBezTo>
                  <a:lnTo>
                    <a:pt x="2192" y="275"/>
                  </a:lnTo>
                  <a:cubicBezTo>
                    <a:pt x="2120" y="275"/>
                    <a:pt x="2049" y="287"/>
                    <a:pt x="1989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44" y="168"/>
                  </a:lnTo>
                  <a:cubicBezTo>
                    <a:pt x="1584" y="168"/>
                    <a:pt x="1525" y="179"/>
                    <a:pt x="1465" y="203"/>
                  </a:cubicBezTo>
                  <a:cubicBezTo>
                    <a:pt x="1394" y="84"/>
                    <a:pt x="1251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object 2"/>
          <p:cNvSpPr/>
          <p:nvPr/>
        </p:nvSpPr>
        <p:spPr>
          <a:xfrm>
            <a:off x="4500562" y="1428736"/>
            <a:ext cx="45719" cy="4558776"/>
          </a:xfrm>
          <a:custGeom>
            <a:avLst/>
            <a:gdLst/>
            <a:ahLst/>
            <a:cxnLst/>
            <a:rect l="l" t="t" r="r" b="b"/>
            <a:pathLst>
              <a:path w="102870" h="5263515">
                <a:moveTo>
                  <a:pt x="102857" y="0"/>
                </a:moveTo>
                <a:lnTo>
                  <a:pt x="0" y="0"/>
                </a:lnTo>
                <a:lnTo>
                  <a:pt x="0" y="5263235"/>
                </a:lnTo>
                <a:lnTo>
                  <a:pt x="102857" y="5263235"/>
                </a:lnTo>
                <a:lnTo>
                  <a:pt x="102857" y="0"/>
                </a:lnTo>
                <a:close/>
              </a:path>
            </a:pathLst>
          </a:custGeom>
          <a:solidFill>
            <a:srgbClr val="0F6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4"/>
          <p:cNvSpPr/>
          <p:nvPr/>
        </p:nvSpPr>
        <p:spPr>
          <a:xfrm>
            <a:off x="5214942" y="3929066"/>
            <a:ext cx="218438" cy="317361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06019" y="349250"/>
                </a:moveTo>
                <a:lnTo>
                  <a:pt x="43218" y="349250"/>
                </a:lnTo>
                <a:lnTo>
                  <a:pt x="26392" y="345852"/>
                </a:lnTo>
                <a:lnTo>
                  <a:pt x="12655" y="336588"/>
                </a:lnTo>
                <a:lnTo>
                  <a:pt x="3395" y="322846"/>
                </a:lnTo>
                <a:lnTo>
                  <a:pt x="0" y="306019"/>
                </a:lnTo>
                <a:lnTo>
                  <a:pt x="0" y="43230"/>
                </a:lnTo>
                <a:lnTo>
                  <a:pt x="3395" y="26403"/>
                </a:lnTo>
                <a:lnTo>
                  <a:pt x="12655" y="12661"/>
                </a:lnTo>
                <a:lnTo>
                  <a:pt x="26392" y="3397"/>
                </a:lnTo>
                <a:lnTo>
                  <a:pt x="43218" y="0"/>
                </a:lnTo>
                <a:lnTo>
                  <a:pt x="306019" y="0"/>
                </a:lnTo>
                <a:lnTo>
                  <a:pt x="322846" y="3397"/>
                </a:lnTo>
                <a:lnTo>
                  <a:pt x="336588" y="12661"/>
                </a:lnTo>
                <a:lnTo>
                  <a:pt x="345852" y="26403"/>
                </a:lnTo>
                <a:lnTo>
                  <a:pt x="349250" y="43230"/>
                </a:lnTo>
                <a:lnTo>
                  <a:pt x="349250" y="306019"/>
                </a:lnTo>
                <a:lnTo>
                  <a:pt x="345852" y="322846"/>
                </a:lnTo>
                <a:lnTo>
                  <a:pt x="336588" y="336588"/>
                </a:lnTo>
                <a:lnTo>
                  <a:pt x="322846" y="345852"/>
                </a:lnTo>
                <a:lnTo>
                  <a:pt x="306019" y="349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86446" y="4000504"/>
            <a:ext cx="2677594" cy="254557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/>
            <a:r>
              <a:rPr lang="ru-RU" sz="1400" b="1" spc="-10" dirty="0" smtClean="0">
                <a:latin typeface="+mj-lt"/>
                <a:cs typeface="Proxima Nova Rg"/>
              </a:rPr>
              <a:t>Предметное тестирование</a:t>
            </a:r>
            <a:endParaRPr lang="ru-RU" sz="1400" b="1" spc="-10" dirty="0">
              <a:latin typeface="+mj-lt"/>
              <a:cs typeface="Proxima Nova Rg"/>
            </a:endParaRPr>
          </a:p>
        </p:txBody>
      </p:sp>
      <p:sp>
        <p:nvSpPr>
          <p:cNvPr id="12" name="object 11"/>
          <p:cNvSpPr txBox="1"/>
          <p:nvPr/>
        </p:nvSpPr>
        <p:spPr>
          <a:xfrm>
            <a:off x="5786446" y="4857760"/>
            <a:ext cx="2809623" cy="254557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spcBef>
                <a:spcPts val="305"/>
              </a:spcBef>
            </a:pPr>
            <a:r>
              <a:rPr lang="ru-RU" sz="1400" b="1" spc="-10" dirty="0" smtClean="0">
                <a:latin typeface="+mj-lt"/>
                <a:cs typeface="Proxima Nova Rg"/>
              </a:rPr>
              <a:t>Портфолио</a:t>
            </a:r>
            <a:endParaRPr lang="ru-RU" sz="1400" b="1" dirty="0">
              <a:latin typeface="+mj-lt"/>
              <a:cs typeface="Proxima Nova Rg"/>
            </a:endParaRPr>
          </a:p>
        </p:txBody>
      </p:sp>
      <p:sp>
        <p:nvSpPr>
          <p:cNvPr id="13" name="object 15"/>
          <p:cNvSpPr/>
          <p:nvPr/>
        </p:nvSpPr>
        <p:spPr>
          <a:xfrm>
            <a:off x="5214942" y="3929066"/>
            <a:ext cx="272848" cy="347942"/>
          </a:xfrm>
          <a:custGeom>
            <a:avLst/>
            <a:gdLst/>
            <a:ahLst/>
            <a:cxn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2D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/>
          <p:cNvSpPr/>
          <p:nvPr/>
        </p:nvSpPr>
        <p:spPr>
          <a:xfrm>
            <a:off x="5214942" y="4786322"/>
            <a:ext cx="272848" cy="347942"/>
          </a:xfrm>
          <a:custGeom>
            <a:avLst/>
            <a:gdLst/>
            <a:ahLst/>
            <a:cxn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2D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Google Shape;29923;p79"/>
          <p:cNvGrpSpPr/>
          <p:nvPr/>
        </p:nvGrpSpPr>
        <p:grpSpPr>
          <a:xfrm>
            <a:off x="285720" y="1357298"/>
            <a:ext cx="714380" cy="642942"/>
            <a:chOff x="5585861" y="2905929"/>
            <a:chExt cx="379764" cy="337684"/>
          </a:xfrm>
          <a:solidFill>
            <a:srgbClr val="1C387E"/>
          </a:solidFill>
        </p:grpSpPr>
        <p:sp>
          <p:nvSpPr>
            <p:cNvPr id="16" name="Google Shape;29924;p79"/>
            <p:cNvSpPr/>
            <p:nvPr/>
          </p:nvSpPr>
          <p:spPr>
            <a:xfrm>
              <a:off x="5609734" y="3198096"/>
              <a:ext cx="11395" cy="45517"/>
            </a:xfrm>
            <a:custGeom>
              <a:avLst/>
              <a:gdLst/>
              <a:ahLst/>
              <a:cxnLst/>
              <a:rect l="l" t="t" r="r" b="b"/>
              <a:pathLst>
                <a:path w="358" h="1430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lnTo>
                    <a:pt x="0" y="1251"/>
                  </a:lnTo>
                  <a:cubicBezTo>
                    <a:pt x="0" y="1334"/>
                    <a:pt x="72" y="1430"/>
                    <a:pt x="179" y="1430"/>
                  </a:cubicBezTo>
                  <a:cubicBezTo>
                    <a:pt x="286" y="1430"/>
                    <a:pt x="357" y="1358"/>
                    <a:pt x="357" y="1251"/>
                  </a:cubicBezTo>
                  <a:lnTo>
                    <a:pt x="357" y="180"/>
                  </a:lnTo>
                  <a:cubicBezTo>
                    <a:pt x="345" y="84"/>
                    <a:pt x="27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9925;p79"/>
            <p:cNvSpPr/>
            <p:nvPr/>
          </p:nvSpPr>
          <p:spPr>
            <a:xfrm>
              <a:off x="5585861" y="3048431"/>
              <a:ext cx="205431" cy="195182"/>
            </a:xfrm>
            <a:custGeom>
              <a:avLst/>
              <a:gdLst/>
              <a:ahLst/>
              <a:cxnLst/>
              <a:rect l="l" t="t" r="r" b="b"/>
              <a:pathLst>
                <a:path w="6454" h="6132" extrusionOk="0">
                  <a:moveTo>
                    <a:pt x="5965" y="964"/>
                  </a:moveTo>
                  <a:lnTo>
                    <a:pt x="6025" y="1238"/>
                  </a:lnTo>
                  <a:cubicBezTo>
                    <a:pt x="6048" y="1298"/>
                    <a:pt x="6025" y="1369"/>
                    <a:pt x="5977" y="1417"/>
                  </a:cubicBezTo>
                  <a:lnTo>
                    <a:pt x="5870" y="1512"/>
                  </a:lnTo>
                  <a:lnTo>
                    <a:pt x="5632" y="1274"/>
                  </a:lnTo>
                  <a:lnTo>
                    <a:pt x="5965" y="964"/>
                  </a:lnTo>
                  <a:close/>
                  <a:moveTo>
                    <a:pt x="1834" y="333"/>
                  </a:moveTo>
                  <a:cubicBezTo>
                    <a:pt x="2119" y="333"/>
                    <a:pt x="2405" y="452"/>
                    <a:pt x="2608" y="667"/>
                  </a:cubicBezTo>
                  <a:cubicBezTo>
                    <a:pt x="2822" y="869"/>
                    <a:pt x="2941" y="1167"/>
                    <a:pt x="2977" y="1488"/>
                  </a:cubicBezTo>
                  <a:cubicBezTo>
                    <a:pt x="2989" y="1595"/>
                    <a:pt x="3000" y="1738"/>
                    <a:pt x="3012" y="1905"/>
                  </a:cubicBezTo>
                  <a:cubicBezTo>
                    <a:pt x="2822" y="1584"/>
                    <a:pt x="2524" y="1345"/>
                    <a:pt x="2119" y="1214"/>
                  </a:cubicBezTo>
                  <a:cubicBezTo>
                    <a:pt x="1822" y="1115"/>
                    <a:pt x="1565" y="1107"/>
                    <a:pt x="1481" y="1107"/>
                  </a:cubicBezTo>
                  <a:cubicBezTo>
                    <a:pt x="1465" y="1107"/>
                    <a:pt x="1455" y="1107"/>
                    <a:pt x="1453" y="1107"/>
                  </a:cubicBezTo>
                  <a:cubicBezTo>
                    <a:pt x="1405" y="1107"/>
                    <a:pt x="1369" y="1131"/>
                    <a:pt x="1334" y="1167"/>
                  </a:cubicBezTo>
                  <a:lnTo>
                    <a:pt x="1024" y="1500"/>
                  </a:lnTo>
                  <a:cubicBezTo>
                    <a:pt x="953" y="1572"/>
                    <a:pt x="965" y="1679"/>
                    <a:pt x="1024" y="1750"/>
                  </a:cubicBezTo>
                  <a:cubicBezTo>
                    <a:pt x="1058" y="1784"/>
                    <a:pt x="1100" y="1799"/>
                    <a:pt x="1143" y="1799"/>
                  </a:cubicBezTo>
                  <a:cubicBezTo>
                    <a:pt x="1190" y="1799"/>
                    <a:pt x="1237" y="1781"/>
                    <a:pt x="1274" y="1750"/>
                  </a:cubicBezTo>
                  <a:lnTo>
                    <a:pt x="1548" y="1488"/>
                  </a:lnTo>
                  <a:cubicBezTo>
                    <a:pt x="1762" y="1500"/>
                    <a:pt x="2500" y="1572"/>
                    <a:pt x="2774" y="2203"/>
                  </a:cubicBezTo>
                  <a:cubicBezTo>
                    <a:pt x="2715" y="2643"/>
                    <a:pt x="2334" y="2988"/>
                    <a:pt x="1857" y="2988"/>
                  </a:cubicBezTo>
                  <a:cubicBezTo>
                    <a:pt x="1334" y="2988"/>
                    <a:pt x="905" y="2560"/>
                    <a:pt x="905" y="2036"/>
                  </a:cubicBezTo>
                  <a:cubicBezTo>
                    <a:pt x="905" y="1941"/>
                    <a:pt x="822" y="1857"/>
                    <a:pt x="726" y="1857"/>
                  </a:cubicBezTo>
                  <a:cubicBezTo>
                    <a:pt x="703" y="1857"/>
                    <a:pt x="679" y="1857"/>
                    <a:pt x="667" y="1869"/>
                  </a:cubicBezTo>
                  <a:cubicBezTo>
                    <a:pt x="679" y="1726"/>
                    <a:pt x="691" y="1595"/>
                    <a:pt x="703" y="1488"/>
                  </a:cubicBezTo>
                  <a:cubicBezTo>
                    <a:pt x="726" y="1167"/>
                    <a:pt x="857" y="869"/>
                    <a:pt x="1060" y="667"/>
                  </a:cubicBezTo>
                  <a:cubicBezTo>
                    <a:pt x="1274" y="452"/>
                    <a:pt x="1560" y="333"/>
                    <a:pt x="1834" y="333"/>
                  </a:cubicBezTo>
                  <a:close/>
                  <a:moveTo>
                    <a:pt x="607" y="2346"/>
                  </a:moveTo>
                  <a:cubicBezTo>
                    <a:pt x="679" y="2667"/>
                    <a:pt x="869" y="2929"/>
                    <a:pt x="1131" y="3108"/>
                  </a:cubicBezTo>
                  <a:lnTo>
                    <a:pt x="1131" y="3298"/>
                  </a:lnTo>
                  <a:cubicBezTo>
                    <a:pt x="798" y="3239"/>
                    <a:pt x="560" y="3155"/>
                    <a:pt x="417" y="3096"/>
                  </a:cubicBezTo>
                  <a:cubicBezTo>
                    <a:pt x="393" y="3096"/>
                    <a:pt x="417" y="3084"/>
                    <a:pt x="417" y="3084"/>
                  </a:cubicBezTo>
                  <a:cubicBezTo>
                    <a:pt x="488" y="2881"/>
                    <a:pt x="548" y="2619"/>
                    <a:pt x="607" y="2346"/>
                  </a:cubicBezTo>
                  <a:close/>
                  <a:moveTo>
                    <a:pt x="3120" y="2346"/>
                  </a:moveTo>
                  <a:cubicBezTo>
                    <a:pt x="3167" y="2584"/>
                    <a:pt x="3227" y="2810"/>
                    <a:pt x="3286" y="3000"/>
                  </a:cubicBezTo>
                  <a:lnTo>
                    <a:pt x="2977" y="3298"/>
                  </a:lnTo>
                  <a:cubicBezTo>
                    <a:pt x="2941" y="3334"/>
                    <a:pt x="2881" y="3358"/>
                    <a:pt x="2834" y="3358"/>
                  </a:cubicBezTo>
                  <a:lnTo>
                    <a:pt x="2786" y="3358"/>
                  </a:lnTo>
                  <a:cubicBezTo>
                    <a:pt x="2691" y="3358"/>
                    <a:pt x="2596" y="3274"/>
                    <a:pt x="2596" y="3167"/>
                  </a:cubicBezTo>
                  <a:lnTo>
                    <a:pt x="2596" y="3108"/>
                  </a:lnTo>
                  <a:cubicBezTo>
                    <a:pt x="2858" y="2929"/>
                    <a:pt x="3048" y="2667"/>
                    <a:pt x="3120" y="2346"/>
                  </a:cubicBezTo>
                  <a:close/>
                  <a:moveTo>
                    <a:pt x="2262" y="3274"/>
                  </a:moveTo>
                  <a:cubicBezTo>
                    <a:pt x="2274" y="3381"/>
                    <a:pt x="2334" y="3465"/>
                    <a:pt x="2393" y="3524"/>
                  </a:cubicBezTo>
                  <a:lnTo>
                    <a:pt x="2119" y="3774"/>
                  </a:lnTo>
                  <a:cubicBezTo>
                    <a:pt x="2048" y="3852"/>
                    <a:pt x="1953" y="3890"/>
                    <a:pt x="1856" y="3890"/>
                  </a:cubicBezTo>
                  <a:cubicBezTo>
                    <a:pt x="1759" y="3890"/>
                    <a:pt x="1661" y="3852"/>
                    <a:pt x="1584" y="3774"/>
                  </a:cubicBezTo>
                  <a:lnTo>
                    <a:pt x="1429" y="3631"/>
                  </a:lnTo>
                  <a:cubicBezTo>
                    <a:pt x="1453" y="3584"/>
                    <a:pt x="1465" y="3524"/>
                    <a:pt x="1465" y="3465"/>
                  </a:cubicBezTo>
                  <a:lnTo>
                    <a:pt x="1465" y="3274"/>
                  </a:lnTo>
                  <a:cubicBezTo>
                    <a:pt x="1584" y="3322"/>
                    <a:pt x="1727" y="3334"/>
                    <a:pt x="1857" y="3334"/>
                  </a:cubicBezTo>
                  <a:cubicBezTo>
                    <a:pt x="1988" y="3334"/>
                    <a:pt x="2119" y="3322"/>
                    <a:pt x="2262" y="3274"/>
                  </a:cubicBezTo>
                  <a:close/>
                  <a:moveTo>
                    <a:pt x="1857" y="0"/>
                  </a:moveTo>
                  <a:cubicBezTo>
                    <a:pt x="1072" y="0"/>
                    <a:pt x="429" y="619"/>
                    <a:pt x="369" y="1464"/>
                  </a:cubicBezTo>
                  <a:cubicBezTo>
                    <a:pt x="333" y="1810"/>
                    <a:pt x="214" y="2536"/>
                    <a:pt x="72" y="2941"/>
                  </a:cubicBezTo>
                  <a:cubicBezTo>
                    <a:pt x="0" y="3119"/>
                    <a:pt x="83" y="3310"/>
                    <a:pt x="262" y="3405"/>
                  </a:cubicBezTo>
                  <a:cubicBezTo>
                    <a:pt x="393" y="3465"/>
                    <a:pt x="595" y="3536"/>
                    <a:pt x="857" y="3596"/>
                  </a:cubicBezTo>
                  <a:lnTo>
                    <a:pt x="405" y="3822"/>
                  </a:lnTo>
                  <a:cubicBezTo>
                    <a:pt x="155" y="3941"/>
                    <a:pt x="12" y="4191"/>
                    <a:pt x="12" y="4477"/>
                  </a:cubicBezTo>
                  <a:lnTo>
                    <a:pt x="12" y="5953"/>
                  </a:lnTo>
                  <a:cubicBezTo>
                    <a:pt x="12" y="6036"/>
                    <a:pt x="83" y="6132"/>
                    <a:pt x="191" y="6132"/>
                  </a:cubicBezTo>
                  <a:cubicBezTo>
                    <a:pt x="274" y="6132"/>
                    <a:pt x="369" y="6048"/>
                    <a:pt x="369" y="5953"/>
                  </a:cubicBezTo>
                  <a:lnTo>
                    <a:pt x="369" y="4477"/>
                  </a:lnTo>
                  <a:cubicBezTo>
                    <a:pt x="369" y="4322"/>
                    <a:pt x="441" y="4191"/>
                    <a:pt x="572" y="4131"/>
                  </a:cubicBezTo>
                  <a:lnTo>
                    <a:pt x="1155" y="3834"/>
                  </a:lnTo>
                  <a:lnTo>
                    <a:pt x="1369" y="4024"/>
                  </a:lnTo>
                  <a:cubicBezTo>
                    <a:pt x="1512" y="4167"/>
                    <a:pt x="1691" y="4239"/>
                    <a:pt x="1869" y="4239"/>
                  </a:cubicBezTo>
                  <a:cubicBezTo>
                    <a:pt x="2048" y="4239"/>
                    <a:pt x="2238" y="4167"/>
                    <a:pt x="2381" y="4024"/>
                  </a:cubicBezTo>
                  <a:lnTo>
                    <a:pt x="2715" y="3691"/>
                  </a:lnTo>
                  <a:lnTo>
                    <a:pt x="2834" y="3691"/>
                  </a:lnTo>
                  <a:cubicBezTo>
                    <a:pt x="2977" y="3691"/>
                    <a:pt x="3108" y="3631"/>
                    <a:pt x="3215" y="3536"/>
                  </a:cubicBezTo>
                  <a:lnTo>
                    <a:pt x="5382" y="1488"/>
                  </a:lnTo>
                  <a:lnTo>
                    <a:pt x="5632" y="1738"/>
                  </a:lnTo>
                  <a:lnTo>
                    <a:pt x="2893" y="4477"/>
                  </a:lnTo>
                  <a:cubicBezTo>
                    <a:pt x="2715" y="4655"/>
                    <a:pt x="2631" y="4882"/>
                    <a:pt x="2631" y="5132"/>
                  </a:cubicBezTo>
                  <a:lnTo>
                    <a:pt x="2631" y="5929"/>
                  </a:lnTo>
                  <a:cubicBezTo>
                    <a:pt x="2631" y="6025"/>
                    <a:pt x="2703" y="6108"/>
                    <a:pt x="2810" y="6108"/>
                  </a:cubicBezTo>
                  <a:cubicBezTo>
                    <a:pt x="2893" y="6108"/>
                    <a:pt x="2989" y="6036"/>
                    <a:pt x="2989" y="5929"/>
                  </a:cubicBezTo>
                  <a:lnTo>
                    <a:pt x="2989" y="5132"/>
                  </a:lnTo>
                  <a:cubicBezTo>
                    <a:pt x="2989" y="4977"/>
                    <a:pt x="3048" y="4834"/>
                    <a:pt x="3155" y="4727"/>
                  </a:cubicBezTo>
                  <a:lnTo>
                    <a:pt x="6227" y="1643"/>
                  </a:lnTo>
                  <a:cubicBezTo>
                    <a:pt x="6370" y="1512"/>
                    <a:pt x="6429" y="1310"/>
                    <a:pt x="6382" y="1131"/>
                  </a:cubicBezTo>
                  <a:lnTo>
                    <a:pt x="6263" y="679"/>
                  </a:lnTo>
                  <a:lnTo>
                    <a:pt x="6382" y="572"/>
                  </a:lnTo>
                  <a:cubicBezTo>
                    <a:pt x="6453" y="512"/>
                    <a:pt x="6453" y="393"/>
                    <a:pt x="6382" y="321"/>
                  </a:cubicBezTo>
                  <a:cubicBezTo>
                    <a:pt x="6352" y="286"/>
                    <a:pt x="6307" y="268"/>
                    <a:pt x="6261" y="268"/>
                  </a:cubicBezTo>
                  <a:cubicBezTo>
                    <a:pt x="6215" y="268"/>
                    <a:pt x="6168" y="286"/>
                    <a:pt x="6132" y="321"/>
                  </a:cubicBezTo>
                  <a:lnTo>
                    <a:pt x="3572" y="2738"/>
                  </a:lnTo>
                  <a:cubicBezTo>
                    <a:pt x="3453" y="2322"/>
                    <a:pt x="3358" y="1750"/>
                    <a:pt x="3346" y="1464"/>
                  </a:cubicBezTo>
                  <a:cubicBezTo>
                    <a:pt x="3286" y="631"/>
                    <a:pt x="2643" y="0"/>
                    <a:pt x="18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9926;p79"/>
            <p:cNvSpPr/>
            <p:nvPr/>
          </p:nvSpPr>
          <p:spPr>
            <a:xfrm>
              <a:off x="5740078" y="2905929"/>
              <a:ext cx="225547" cy="189516"/>
            </a:xfrm>
            <a:custGeom>
              <a:avLst/>
              <a:gdLst/>
              <a:ahLst/>
              <a:cxnLst/>
              <a:rect l="l" t="t" r="r" b="b"/>
              <a:pathLst>
                <a:path w="7086" h="5954" extrusionOk="0">
                  <a:moveTo>
                    <a:pt x="549" y="0"/>
                  </a:moveTo>
                  <a:cubicBezTo>
                    <a:pt x="251" y="0"/>
                    <a:pt x="1" y="250"/>
                    <a:pt x="1" y="548"/>
                  </a:cubicBezTo>
                  <a:lnTo>
                    <a:pt x="1" y="5072"/>
                  </a:lnTo>
                  <a:cubicBezTo>
                    <a:pt x="1" y="5156"/>
                    <a:pt x="72" y="5251"/>
                    <a:pt x="180" y="5251"/>
                  </a:cubicBezTo>
                  <a:cubicBezTo>
                    <a:pt x="263" y="5251"/>
                    <a:pt x="358" y="5179"/>
                    <a:pt x="358" y="5072"/>
                  </a:cubicBezTo>
                  <a:lnTo>
                    <a:pt x="358" y="548"/>
                  </a:lnTo>
                  <a:cubicBezTo>
                    <a:pt x="358" y="441"/>
                    <a:pt x="441" y="357"/>
                    <a:pt x="549" y="357"/>
                  </a:cubicBezTo>
                  <a:lnTo>
                    <a:pt x="6537" y="357"/>
                  </a:lnTo>
                  <a:cubicBezTo>
                    <a:pt x="6645" y="357"/>
                    <a:pt x="6728" y="441"/>
                    <a:pt x="6728" y="548"/>
                  </a:cubicBezTo>
                  <a:lnTo>
                    <a:pt x="6728" y="5394"/>
                  </a:lnTo>
                  <a:cubicBezTo>
                    <a:pt x="6728" y="5501"/>
                    <a:pt x="6645" y="5596"/>
                    <a:pt x="6537" y="5596"/>
                  </a:cubicBezTo>
                  <a:lnTo>
                    <a:pt x="2108" y="5596"/>
                  </a:lnTo>
                  <a:cubicBezTo>
                    <a:pt x="2025" y="5596"/>
                    <a:pt x="1930" y="5668"/>
                    <a:pt x="1930" y="5775"/>
                  </a:cubicBezTo>
                  <a:cubicBezTo>
                    <a:pt x="1930" y="5870"/>
                    <a:pt x="2013" y="5953"/>
                    <a:pt x="2108" y="5953"/>
                  </a:cubicBezTo>
                  <a:lnTo>
                    <a:pt x="6537" y="5953"/>
                  </a:lnTo>
                  <a:cubicBezTo>
                    <a:pt x="6835" y="5953"/>
                    <a:pt x="7085" y="5691"/>
                    <a:pt x="7085" y="5394"/>
                  </a:cubicBezTo>
                  <a:lnTo>
                    <a:pt x="7085" y="548"/>
                  </a:lnTo>
                  <a:cubicBezTo>
                    <a:pt x="7085" y="238"/>
                    <a:pt x="6847" y="0"/>
                    <a:pt x="6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9927;p79"/>
            <p:cNvSpPr/>
            <p:nvPr/>
          </p:nvSpPr>
          <p:spPr>
            <a:xfrm>
              <a:off x="5793902" y="2928464"/>
              <a:ext cx="131553" cy="130598"/>
            </a:xfrm>
            <a:custGeom>
              <a:avLst/>
              <a:gdLst/>
              <a:ahLst/>
              <a:cxnLst/>
              <a:rect l="l" t="t" r="r" b="b"/>
              <a:pathLst>
                <a:path w="4133" h="4103" extrusionOk="0">
                  <a:moveTo>
                    <a:pt x="1870" y="757"/>
                  </a:moveTo>
                  <a:cubicBezTo>
                    <a:pt x="2227" y="757"/>
                    <a:pt x="2537" y="876"/>
                    <a:pt x="2811" y="1090"/>
                  </a:cubicBezTo>
                  <a:lnTo>
                    <a:pt x="1751" y="2150"/>
                  </a:lnTo>
                  <a:cubicBezTo>
                    <a:pt x="1679" y="2221"/>
                    <a:pt x="1679" y="2328"/>
                    <a:pt x="1751" y="2400"/>
                  </a:cubicBezTo>
                  <a:cubicBezTo>
                    <a:pt x="1775" y="2424"/>
                    <a:pt x="1822" y="2447"/>
                    <a:pt x="1870" y="2447"/>
                  </a:cubicBezTo>
                  <a:cubicBezTo>
                    <a:pt x="1918" y="2447"/>
                    <a:pt x="1953" y="2424"/>
                    <a:pt x="1989" y="2400"/>
                  </a:cubicBezTo>
                  <a:lnTo>
                    <a:pt x="2513" y="1876"/>
                  </a:lnTo>
                  <a:cubicBezTo>
                    <a:pt x="2584" y="1995"/>
                    <a:pt x="2632" y="2126"/>
                    <a:pt x="2632" y="2281"/>
                  </a:cubicBezTo>
                  <a:cubicBezTo>
                    <a:pt x="2632" y="2697"/>
                    <a:pt x="2287" y="3043"/>
                    <a:pt x="1870" y="3043"/>
                  </a:cubicBezTo>
                  <a:cubicBezTo>
                    <a:pt x="1453" y="3043"/>
                    <a:pt x="1108" y="2697"/>
                    <a:pt x="1108" y="2281"/>
                  </a:cubicBezTo>
                  <a:cubicBezTo>
                    <a:pt x="1108" y="1864"/>
                    <a:pt x="1453" y="1519"/>
                    <a:pt x="1870" y="1519"/>
                  </a:cubicBezTo>
                  <a:cubicBezTo>
                    <a:pt x="1953" y="1519"/>
                    <a:pt x="2049" y="1447"/>
                    <a:pt x="2049" y="1340"/>
                  </a:cubicBezTo>
                  <a:cubicBezTo>
                    <a:pt x="2049" y="1233"/>
                    <a:pt x="1977" y="1162"/>
                    <a:pt x="1870" y="1162"/>
                  </a:cubicBezTo>
                  <a:cubicBezTo>
                    <a:pt x="1263" y="1162"/>
                    <a:pt x="763" y="1650"/>
                    <a:pt x="763" y="2269"/>
                  </a:cubicBezTo>
                  <a:cubicBezTo>
                    <a:pt x="763" y="2876"/>
                    <a:pt x="1263" y="3364"/>
                    <a:pt x="1870" y="3364"/>
                  </a:cubicBezTo>
                  <a:cubicBezTo>
                    <a:pt x="2477" y="3364"/>
                    <a:pt x="2965" y="2876"/>
                    <a:pt x="2965" y="2269"/>
                  </a:cubicBezTo>
                  <a:cubicBezTo>
                    <a:pt x="2965" y="2031"/>
                    <a:pt x="2894" y="1804"/>
                    <a:pt x="2763" y="1614"/>
                  </a:cubicBezTo>
                  <a:lnTo>
                    <a:pt x="3049" y="1328"/>
                  </a:lnTo>
                  <a:cubicBezTo>
                    <a:pt x="3251" y="1578"/>
                    <a:pt x="3370" y="1912"/>
                    <a:pt x="3370" y="2269"/>
                  </a:cubicBezTo>
                  <a:cubicBezTo>
                    <a:pt x="3370" y="3102"/>
                    <a:pt x="2703" y="3769"/>
                    <a:pt x="1870" y="3769"/>
                  </a:cubicBezTo>
                  <a:cubicBezTo>
                    <a:pt x="1036" y="3769"/>
                    <a:pt x="370" y="3102"/>
                    <a:pt x="370" y="2269"/>
                  </a:cubicBezTo>
                  <a:cubicBezTo>
                    <a:pt x="370" y="1435"/>
                    <a:pt x="1036" y="757"/>
                    <a:pt x="1870" y="757"/>
                  </a:cubicBezTo>
                  <a:close/>
                  <a:moveTo>
                    <a:pt x="3924" y="1"/>
                  </a:moveTo>
                  <a:cubicBezTo>
                    <a:pt x="3879" y="1"/>
                    <a:pt x="3834" y="19"/>
                    <a:pt x="3799" y="54"/>
                  </a:cubicBezTo>
                  <a:lnTo>
                    <a:pt x="3537" y="328"/>
                  </a:lnTo>
                  <a:lnTo>
                    <a:pt x="3537" y="197"/>
                  </a:lnTo>
                  <a:cubicBezTo>
                    <a:pt x="3537" y="102"/>
                    <a:pt x="3453" y="19"/>
                    <a:pt x="3358" y="19"/>
                  </a:cubicBezTo>
                  <a:cubicBezTo>
                    <a:pt x="3263" y="19"/>
                    <a:pt x="3180" y="90"/>
                    <a:pt x="3180" y="197"/>
                  </a:cubicBezTo>
                  <a:lnTo>
                    <a:pt x="3180" y="685"/>
                  </a:lnTo>
                  <a:lnTo>
                    <a:pt x="3037" y="816"/>
                  </a:lnTo>
                  <a:cubicBezTo>
                    <a:pt x="2715" y="554"/>
                    <a:pt x="2310" y="388"/>
                    <a:pt x="1870" y="388"/>
                  </a:cubicBezTo>
                  <a:cubicBezTo>
                    <a:pt x="834" y="388"/>
                    <a:pt x="1" y="1221"/>
                    <a:pt x="1" y="2245"/>
                  </a:cubicBezTo>
                  <a:cubicBezTo>
                    <a:pt x="1" y="3269"/>
                    <a:pt x="834" y="4102"/>
                    <a:pt x="1870" y="4102"/>
                  </a:cubicBezTo>
                  <a:cubicBezTo>
                    <a:pt x="2894" y="4102"/>
                    <a:pt x="3727" y="3269"/>
                    <a:pt x="3727" y="2245"/>
                  </a:cubicBezTo>
                  <a:cubicBezTo>
                    <a:pt x="3727" y="1804"/>
                    <a:pt x="3561" y="1388"/>
                    <a:pt x="3299" y="1066"/>
                  </a:cubicBezTo>
                  <a:lnTo>
                    <a:pt x="3430" y="935"/>
                  </a:lnTo>
                  <a:lnTo>
                    <a:pt x="3918" y="935"/>
                  </a:lnTo>
                  <a:cubicBezTo>
                    <a:pt x="4013" y="935"/>
                    <a:pt x="4096" y="864"/>
                    <a:pt x="4096" y="757"/>
                  </a:cubicBezTo>
                  <a:cubicBezTo>
                    <a:pt x="4084" y="673"/>
                    <a:pt x="4013" y="578"/>
                    <a:pt x="3918" y="578"/>
                  </a:cubicBezTo>
                  <a:lnTo>
                    <a:pt x="3787" y="578"/>
                  </a:lnTo>
                  <a:lnTo>
                    <a:pt x="4049" y="316"/>
                  </a:lnTo>
                  <a:cubicBezTo>
                    <a:pt x="4132" y="245"/>
                    <a:pt x="4132" y="138"/>
                    <a:pt x="4049" y="54"/>
                  </a:cubicBezTo>
                  <a:cubicBezTo>
                    <a:pt x="4013" y="19"/>
                    <a:pt x="3968" y="1"/>
                    <a:pt x="3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object 11"/>
          <p:cNvSpPr txBox="1"/>
          <p:nvPr/>
        </p:nvSpPr>
        <p:spPr>
          <a:xfrm>
            <a:off x="1071538" y="1785926"/>
            <a:ext cx="3500430" cy="816249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lvl="0" algn="ctr">
              <a:spcBef>
                <a:spcPts val="305"/>
              </a:spcBef>
            </a:pPr>
            <a:r>
              <a:rPr lang="ru-RU" sz="1200" b="1" spc="-10" dirty="0" smtClean="0">
                <a:solidFill>
                  <a:srgbClr val="4472C4">
                    <a:lumMod val="50000"/>
                  </a:srgbClr>
                </a:solidFill>
                <a:latin typeface="+mj-lt"/>
                <a:cs typeface="Proxima Nova Rg"/>
              </a:rPr>
              <a:t>Распоряжение Департамента </a:t>
            </a:r>
            <a:r>
              <a:rPr lang="ru-RU" sz="1200" b="1" spc="-10" dirty="0">
                <a:solidFill>
                  <a:srgbClr val="4472C4">
                    <a:lumMod val="50000"/>
                  </a:srgbClr>
                </a:solidFill>
                <a:latin typeface="+mj-lt"/>
                <a:cs typeface="Proxima Nova Rg"/>
              </a:rPr>
              <a:t>образования </a:t>
            </a:r>
            <a:r>
              <a:rPr lang="ru-RU" sz="1200" b="1" spc="-10" dirty="0" smtClean="0">
                <a:solidFill>
                  <a:srgbClr val="4472C4">
                    <a:lumMod val="50000"/>
                  </a:srgbClr>
                </a:solidFill>
                <a:latin typeface="+mj-lt"/>
                <a:cs typeface="Proxima Nova Rg"/>
              </a:rPr>
              <a:t>Владимирской </a:t>
            </a:r>
            <a:r>
              <a:rPr lang="ru-RU" sz="1200" b="1" spc="-10" dirty="0">
                <a:solidFill>
                  <a:srgbClr val="4472C4">
                    <a:lumMod val="50000"/>
                  </a:srgbClr>
                </a:solidFill>
                <a:latin typeface="+mj-lt"/>
                <a:cs typeface="Proxima Nova Rg"/>
              </a:rPr>
              <a:t>области  от </a:t>
            </a:r>
            <a:r>
              <a:rPr lang="ru-RU" sz="1200" b="1" spc="-10" dirty="0" smtClean="0">
                <a:solidFill>
                  <a:srgbClr val="4472C4">
                    <a:lumMod val="50000"/>
                  </a:srgbClr>
                </a:solidFill>
                <a:latin typeface="+mj-lt"/>
                <a:cs typeface="Proxima Nova Rg"/>
              </a:rPr>
              <a:t>29.06.2022 </a:t>
            </a:r>
            <a:r>
              <a:rPr lang="ru-RU" sz="1200" b="1" spc="-10" dirty="0">
                <a:solidFill>
                  <a:srgbClr val="4472C4">
                    <a:lumMod val="50000"/>
                  </a:srgbClr>
                </a:solidFill>
                <a:latin typeface="+mj-lt"/>
                <a:cs typeface="Proxima Nova Rg"/>
              </a:rPr>
              <a:t>№ </a:t>
            </a:r>
            <a:r>
              <a:rPr lang="ru-RU" sz="1200" b="1" spc="-10" dirty="0" smtClean="0">
                <a:solidFill>
                  <a:srgbClr val="4472C4">
                    <a:lumMod val="50000"/>
                  </a:srgbClr>
                </a:solidFill>
                <a:latin typeface="+mj-lt"/>
                <a:cs typeface="Proxima Nova Rg"/>
              </a:rPr>
              <a:t>613 </a:t>
            </a:r>
            <a:r>
              <a:rPr lang="ru-RU" sz="1200" b="1" spc="-10" dirty="0">
                <a:solidFill>
                  <a:srgbClr val="4472C4">
                    <a:lumMod val="50000"/>
                  </a:srgbClr>
                </a:solidFill>
                <a:latin typeface="+mj-lt"/>
                <a:cs typeface="Proxima Nova Rg"/>
              </a:rPr>
              <a:t>«</a:t>
            </a:r>
            <a:r>
              <a:rPr lang="ru-RU" sz="1200" b="1" spc="-10" dirty="0" smtClean="0">
                <a:solidFill>
                  <a:srgbClr val="4472C4">
                    <a:lumMod val="50000"/>
                  </a:srgbClr>
                </a:solidFill>
                <a:latin typeface="+mj-lt"/>
                <a:cs typeface="Proxima Nova Rg"/>
              </a:rPr>
              <a:t>О внесении изменений в распоряжение </a:t>
            </a:r>
            <a:r>
              <a:rPr lang="ru-RU" sz="1200" b="1" spc="-10" dirty="0">
                <a:solidFill>
                  <a:srgbClr val="4472C4">
                    <a:lumMod val="50000"/>
                  </a:srgbClr>
                </a:solidFill>
                <a:latin typeface="+mj-lt"/>
                <a:cs typeface="Proxima Nova Rg"/>
              </a:rPr>
              <a:t> </a:t>
            </a:r>
            <a:endParaRPr lang="ru-RU" sz="1200" b="1" spc="-10" dirty="0" smtClean="0">
              <a:solidFill>
                <a:srgbClr val="4472C4">
                  <a:lumMod val="50000"/>
                </a:srgbClr>
              </a:solidFill>
              <a:latin typeface="+mj-lt"/>
              <a:cs typeface="Proxima Nova Rg"/>
            </a:endParaRPr>
          </a:p>
          <a:p>
            <a:pPr marL="12700" marR="5080" lvl="0" algn="ctr">
              <a:spcBef>
                <a:spcPts val="305"/>
              </a:spcBef>
            </a:pPr>
            <a:r>
              <a:rPr lang="ru-RU" sz="1200" b="1" spc="-10" dirty="0" smtClean="0">
                <a:solidFill>
                  <a:srgbClr val="4472C4">
                    <a:lumMod val="50000"/>
                  </a:srgbClr>
                </a:solidFill>
                <a:latin typeface="+mj-lt"/>
                <a:cs typeface="Proxima Nova Rg"/>
              </a:rPr>
              <a:t>Департамента образования от 15.03.2022 № 204»  </a:t>
            </a:r>
            <a:endParaRPr lang="ru-RU" sz="1200" b="1" dirty="0">
              <a:solidFill>
                <a:srgbClr val="4472C4">
                  <a:lumMod val="50000"/>
                </a:srgbClr>
              </a:solidFill>
              <a:latin typeface="+mj-lt"/>
              <a:cs typeface="Proxima Nova Rg"/>
            </a:endParaRPr>
          </a:p>
        </p:txBody>
      </p:sp>
      <p:sp>
        <p:nvSpPr>
          <p:cNvPr id="21" name="object 14"/>
          <p:cNvSpPr/>
          <p:nvPr/>
        </p:nvSpPr>
        <p:spPr>
          <a:xfrm>
            <a:off x="642910" y="4071942"/>
            <a:ext cx="218438" cy="317361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06019" y="349250"/>
                </a:moveTo>
                <a:lnTo>
                  <a:pt x="43218" y="349250"/>
                </a:lnTo>
                <a:lnTo>
                  <a:pt x="26392" y="345852"/>
                </a:lnTo>
                <a:lnTo>
                  <a:pt x="12655" y="336588"/>
                </a:lnTo>
                <a:lnTo>
                  <a:pt x="3395" y="322846"/>
                </a:lnTo>
                <a:lnTo>
                  <a:pt x="0" y="306019"/>
                </a:lnTo>
                <a:lnTo>
                  <a:pt x="0" y="43230"/>
                </a:lnTo>
                <a:lnTo>
                  <a:pt x="3395" y="26403"/>
                </a:lnTo>
                <a:lnTo>
                  <a:pt x="12655" y="12661"/>
                </a:lnTo>
                <a:lnTo>
                  <a:pt x="26392" y="3397"/>
                </a:lnTo>
                <a:lnTo>
                  <a:pt x="43218" y="0"/>
                </a:lnTo>
                <a:lnTo>
                  <a:pt x="306019" y="0"/>
                </a:lnTo>
                <a:lnTo>
                  <a:pt x="322846" y="3397"/>
                </a:lnTo>
                <a:lnTo>
                  <a:pt x="336588" y="12661"/>
                </a:lnTo>
                <a:lnTo>
                  <a:pt x="345852" y="26403"/>
                </a:lnTo>
                <a:lnTo>
                  <a:pt x="349250" y="43230"/>
                </a:lnTo>
                <a:lnTo>
                  <a:pt x="349250" y="306019"/>
                </a:lnTo>
                <a:lnTo>
                  <a:pt x="345852" y="322846"/>
                </a:lnTo>
                <a:lnTo>
                  <a:pt x="336588" y="336588"/>
                </a:lnTo>
                <a:lnTo>
                  <a:pt x="322846" y="345852"/>
                </a:lnTo>
                <a:lnTo>
                  <a:pt x="306019" y="349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4"/>
          <p:cNvSpPr/>
          <p:nvPr/>
        </p:nvSpPr>
        <p:spPr>
          <a:xfrm>
            <a:off x="642910" y="4786323"/>
            <a:ext cx="289876" cy="285752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06019" y="349250"/>
                </a:moveTo>
                <a:lnTo>
                  <a:pt x="43218" y="349250"/>
                </a:lnTo>
                <a:lnTo>
                  <a:pt x="26392" y="345852"/>
                </a:lnTo>
                <a:lnTo>
                  <a:pt x="12655" y="336588"/>
                </a:lnTo>
                <a:lnTo>
                  <a:pt x="3395" y="322846"/>
                </a:lnTo>
                <a:lnTo>
                  <a:pt x="0" y="306019"/>
                </a:lnTo>
                <a:lnTo>
                  <a:pt x="0" y="43230"/>
                </a:lnTo>
                <a:lnTo>
                  <a:pt x="3395" y="26403"/>
                </a:lnTo>
                <a:lnTo>
                  <a:pt x="12655" y="12661"/>
                </a:lnTo>
                <a:lnTo>
                  <a:pt x="26392" y="3397"/>
                </a:lnTo>
                <a:lnTo>
                  <a:pt x="43218" y="0"/>
                </a:lnTo>
                <a:lnTo>
                  <a:pt x="306019" y="0"/>
                </a:lnTo>
                <a:lnTo>
                  <a:pt x="322846" y="3397"/>
                </a:lnTo>
                <a:lnTo>
                  <a:pt x="336588" y="12661"/>
                </a:lnTo>
                <a:lnTo>
                  <a:pt x="345852" y="26403"/>
                </a:lnTo>
                <a:lnTo>
                  <a:pt x="349250" y="43230"/>
                </a:lnTo>
                <a:lnTo>
                  <a:pt x="349250" y="306019"/>
                </a:lnTo>
                <a:lnTo>
                  <a:pt x="345852" y="322846"/>
                </a:lnTo>
                <a:lnTo>
                  <a:pt x="336588" y="336588"/>
                </a:lnTo>
                <a:lnTo>
                  <a:pt x="322846" y="345852"/>
                </a:lnTo>
                <a:lnTo>
                  <a:pt x="306019" y="349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4"/>
          <p:cNvSpPr/>
          <p:nvPr/>
        </p:nvSpPr>
        <p:spPr>
          <a:xfrm>
            <a:off x="642910" y="3286124"/>
            <a:ext cx="218438" cy="317361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06019" y="349250"/>
                </a:moveTo>
                <a:lnTo>
                  <a:pt x="43218" y="349250"/>
                </a:lnTo>
                <a:lnTo>
                  <a:pt x="26392" y="345852"/>
                </a:lnTo>
                <a:lnTo>
                  <a:pt x="12655" y="336588"/>
                </a:lnTo>
                <a:lnTo>
                  <a:pt x="3395" y="322846"/>
                </a:lnTo>
                <a:lnTo>
                  <a:pt x="0" y="306019"/>
                </a:lnTo>
                <a:lnTo>
                  <a:pt x="0" y="43230"/>
                </a:lnTo>
                <a:lnTo>
                  <a:pt x="3395" y="26403"/>
                </a:lnTo>
                <a:lnTo>
                  <a:pt x="12655" y="12661"/>
                </a:lnTo>
                <a:lnTo>
                  <a:pt x="26392" y="3397"/>
                </a:lnTo>
                <a:lnTo>
                  <a:pt x="43218" y="0"/>
                </a:lnTo>
                <a:lnTo>
                  <a:pt x="306019" y="0"/>
                </a:lnTo>
                <a:lnTo>
                  <a:pt x="322846" y="3397"/>
                </a:lnTo>
                <a:lnTo>
                  <a:pt x="336588" y="12661"/>
                </a:lnTo>
                <a:lnTo>
                  <a:pt x="345852" y="26403"/>
                </a:lnTo>
                <a:lnTo>
                  <a:pt x="349250" y="43230"/>
                </a:lnTo>
                <a:lnTo>
                  <a:pt x="349250" y="306019"/>
                </a:lnTo>
                <a:lnTo>
                  <a:pt x="345852" y="322846"/>
                </a:lnTo>
                <a:lnTo>
                  <a:pt x="336588" y="336588"/>
                </a:lnTo>
                <a:lnTo>
                  <a:pt x="322846" y="345852"/>
                </a:lnTo>
                <a:lnTo>
                  <a:pt x="306019" y="349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1"/>
          <p:cNvSpPr txBox="1"/>
          <p:nvPr/>
        </p:nvSpPr>
        <p:spPr>
          <a:xfrm>
            <a:off x="1285852" y="3143248"/>
            <a:ext cx="2571768" cy="685444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spcBef>
                <a:spcPts val="305"/>
              </a:spcBef>
            </a:pPr>
            <a:r>
              <a:rPr lang="ru-RU" sz="1400" b="1" spc="-10" dirty="0" smtClean="0">
                <a:latin typeface="+mj-lt"/>
                <a:cs typeface="Proxima Nova Rg"/>
              </a:rPr>
              <a:t>Компьютерное тестирование с применением автоматизированной технологии</a:t>
            </a:r>
            <a:endParaRPr lang="ru-RU" sz="1400" b="1" dirty="0">
              <a:latin typeface="+mj-lt"/>
              <a:cs typeface="Proxima Nova Rg"/>
            </a:endParaRPr>
          </a:p>
        </p:txBody>
      </p:sp>
      <p:sp>
        <p:nvSpPr>
          <p:cNvPr id="25" name="object 11"/>
          <p:cNvSpPr txBox="1"/>
          <p:nvPr/>
        </p:nvSpPr>
        <p:spPr>
          <a:xfrm>
            <a:off x="1285852" y="4143380"/>
            <a:ext cx="2710084" cy="254557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spcBef>
                <a:spcPts val="305"/>
              </a:spcBef>
            </a:pPr>
            <a:r>
              <a:rPr lang="ru-RU" sz="1400" b="1" spc="-10" dirty="0" smtClean="0">
                <a:latin typeface="+mj-lt"/>
                <a:cs typeface="Proxima Nova Rg"/>
              </a:rPr>
              <a:t>Предметное тестирование</a:t>
            </a:r>
            <a:endParaRPr lang="ru-RU" sz="1400" b="1" dirty="0">
              <a:latin typeface="+mj-lt"/>
              <a:cs typeface="Proxima Nova Rg"/>
            </a:endParaRPr>
          </a:p>
        </p:txBody>
      </p:sp>
      <p:sp>
        <p:nvSpPr>
          <p:cNvPr id="26" name="object 11"/>
          <p:cNvSpPr txBox="1"/>
          <p:nvPr/>
        </p:nvSpPr>
        <p:spPr>
          <a:xfrm>
            <a:off x="1285852" y="4786322"/>
            <a:ext cx="2160424" cy="254557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spcBef>
                <a:spcPts val="305"/>
              </a:spcBef>
            </a:pPr>
            <a:r>
              <a:rPr lang="ru-RU" sz="1400" b="1" spc="-10" dirty="0" smtClean="0">
                <a:latin typeface="+mj-lt"/>
                <a:cs typeface="Proxima Nova Rg"/>
              </a:rPr>
              <a:t>Портфолио</a:t>
            </a:r>
            <a:endParaRPr lang="ru-RU" sz="1400" b="1" dirty="0">
              <a:latin typeface="+mj-lt"/>
              <a:cs typeface="Proxima Nova Rg"/>
            </a:endParaRPr>
          </a:p>
        </p:txBody>
      </p:sp>
      <p:sp>
        <p:nvSpPr>
          <p:cNvPr id="27" name="object 15"/>
          <p:cNvSpPr/>
          <p:nvPr/>
        </p:nvSpPr>
        <p:spPr>
          <a:xfrm>
            <a:off x="642910" y="3286124"/>
            <a:ext cx="285752" cy="347942"/>
          </a:xfrm>
          <a:custGeom>
            <a:avLst/>
            <a:gdLst/>
            <a:ahLst/>
            <a:cxn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2D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5"/>
          <p:cNvSpPr/>
          <p:nvPr/>
        </p:nvSpPr>
        <p:spPr>
          <a:xfrm>
            <a:off x="642910" y="4071942"/>
            <a:ext cx="285752" cy="347942"/>
          </a:xfrm>
          <a:custGeom>
            <a:avLst/>
            <a:gdLst/>
            <a:ahLst/>
            <a:cxn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2D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5"/>
          <p:cNvSpPr/>
          <p:nvPr/>
        </p:nvSpPr>
        <p:spPr>
          <a:xfrm>
            <a:off x="642910" y="4786322"/>
            <a:ext cx="272848" cy="347942"/>
          </a:xfrm>
          <a:custGeom>
            <a:avLst/>
            <a:gdLst/>
            <a:ahLst/>
            <a:cxn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2D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/>
          <p:cNvSpPr txBox="1"/>
          <p:nvPr/>
        </p:nvSpPr>
        <p:spPr>
          <a:xfrm>
            <a:off x="5715008" y="1357298"/>
            <a:ext cx="2809623" cy="382156"/>
          </a:xfrm>
          <a:prstGeom prst="rect">
            <a:avLst/>
          </a:prstGeom>
          <a:solidFill>
            <a:srgbClr val="2D67AC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10" dirty="0" smtClean="0">
                <a:solidFill>
                  <a:srgbClr val="FFFFFF"/>
                </a:solidFill>
                <a:latin typeface="PROXIMANOVA-EXTRABOLD" panose="02000506030000020004" pitchFamily="2" charset="0"/>
                <a:cs typeface="Proxima Nova Bl"/>
              </a:rPr>
              <a:t>СТАЛО</a:t>
            </a:r>
            <a:endParaRPr sz="2400" b="1" dirty="0">
              <a:latin typeface="PROXIMANOVA-EXTRABOLD" panose="02000506030000020004" pitchFamily="2" charset="0"/>
              <a:cs typeface="Proxima Nova Bl"/>
            </a:endParaRPr>
          </a:p>
        </p:txBody>
      </p:sp>
      <p:sp>
        <p:nvSpPr>
          <p:cNvPr id="32" name="object 11"/>
          <p:cNvSpPr txBox="1"/>
          <p:nvPr/>
        </p:nvSpPr>
        <p:spPr>
          <a:xfrm>
            <a:off x="5072066" y="5643578"/>
            <a:ext cx="3627724" cy="408445"/>
          </a:xfrm>
          <a:prstGeom prst="rect">
            <a:avLst/>
          </a:prstGeom>
          <a:noFill/>
        </p:spPr>
        <p:txBody>
          <a:bodyPr vert="horz" wrap="square" lIns="0" tIns="38735" rIns="0" bIns="0" rtlCol="0">
            <a:spAutoFit/>
          </a:bodyPr>
          <a:lstStyle/>
          <a:p>
            <a:pPr marL="12700" marR="5080" algn="ctr">
              <a:spcBef>
                <a:spcPts val="305"/>
              </a:spcBef>
            </a:pPr>
            <a:r>
              <a:rPr lang="ru-RU" sz="1200" b="1" spc="-10" dirty="0" smtClean="0">
                <a:latin typeface="Proxima Nova Rg"/>
                <a:cs typeface="Proxima Nova Rg"/>
              </a:rPr>
              <a:t> </a:t>
            </a:r>
            <a:r>
              <a:rPr lang="ru-RU" sz="1200" b="1" spc="-10" dirty="0" smtClean="0">
                <a:solidFill>
                  <a:srgbClr val="C00000"/>
                </a:solidFill>
                <a:latin typeface="Proxima Nova Rg"/>
                <a:cs typeface="Proxima Nova Rg"/>
              </a:rPr>
              <a:t>В </a:t>
            </a:r>
            <a:r>
              <a:rPr lang="ru-RU" sz="1200" b="1" spc="-10" dirty="0">
                <a:solidFill>
                  <a:srgbClr val="C00000"/>
                </a:solidFill>
                <a:latin typeface="Proxima Nova Rg"/>
                <a:cs typeface="Proxima Nova Rg"/>
              </a:rPr>
              <a:t>связи с отменой компьютерного тестирования </a:t>
            </a:r>
            <a:r>
              <a:rPr lang="ru-RU" sz="1200" b="1" spc="-10" dirty="0" smtClean="0">
                <a:solidFill>
                  <a:srgbClr val="C00000"/>
                </a:solidFill>
                <a:latin typeface="Proxima Nova Rg"/>
                <a:cs typeface="Proxima Nova Rg"/>
              </a:rPr>
              <a:t>снижен минимальный балл по портфолио</a:t>
            </a:r>
            <a:endParaRPr lang="ru-RU" sz="1200" b="1" dirty="0">
              <a:solidFill>
                <a:srgbClr val="C00000"/>
              </a:solidFill>
              <a:latin typeface="Proxima Nova Rg"/>
              <a:cs typeface="Proxima Nova Rg"/>
            </a:endParaRPr>
          </a:p>
        </p:txBody>
      </p:sp>
      <p:sp>
        <p:nvSpPr>
          <p:cNvPr id="33" name="object 14"/>
          <p:cNvSpPr/>
          <p:nvPr/>
        </p:nvSpPr>
        <p:spPr>
          <a:xfrm>
            <a:off x="5214942" y="4857760"/>
            <a:ext cx="218438" cy="317361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06019" y="349250"/>
                </a:moveTo>
                <a:lnTo>
                  <a:pt x="43218" y="349250"/>
                </a:lnTo>
                <a:lnTo>
                  <a:pt x="26392" y="345852"/>
                </a:lnTo>
                <a:lnTo>
                  <a:pt x="12655" y="336588"/>
                </a:lnTo>
                <a:lnTo>
                  <a:pt x="3395" y="322846"/>
                </a:lnTo>
                <a:lnTo>
                  <a:pt x="0" y="306019"/>
                </a:lnTo>
                <a:lnTo>
                  <a:pt x="0" y="43230"/>
                </a:lnTo>
                <a:lnTo>
                  <a:pt x="3395" y="26403"/>
                </a:lnTo>
                <a:lnTo>
                  <a:pt x="12655" y="12661"/>
                </a:lnTo>
                <a:lnTo>
                  <a:pt x="26392" y="3397"/>
                </a:lnTo>
                <a:lnTo>
                  <a:pt x="43218" y="0"/>
                </a:lnTo>
                <a:lnTo>
                  <a:pt x="306019" y="0"/>
                </a:lnTo>
                <a:lnTo>
                  <a:pt x="322846" y="3397"/>
                </a:lnTo>
                <a:lnTo>
                  <a:pt x="336588" y="12661"/>
                </a:lnTo>
                <a:lnTo>
                  <a:pt x="345852" y="26403"/>
                </a:lnTo>
                <a:lnTo>
                  <a:pt x="349250" y="43230"/>
                </a:lnTo>
                <a:lnTo>
                  <a:pt x="349250" y="306019"/>
                </a:lnTo>
                <a:lnTo>
                  <a:pt x="345852" y="322846"/>
                </a:lnTo>
                <a:lnTo>
                  <a:pt x="336588" y="336588"/>
                </a:lnTo>
                <a:lnTo>
                  <a:pt x="322846" y="345852"/>
                </a:lnTo>
                <a:lnTo>
                  <a:pt x="306019" y="349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/>
          <p:cNvSpPr/>
          <p:nvPr/>
        </p:nvSpPr>
        <p:spPr>
          <a:xfrm>
            <a:off x="5214942" y="3214686"/>
            <a:ext cx="218438" cy="317361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06019" y="349250"/>
                </a:moveTo>
                <a:lnTo>
                  <a:pt x="43218" y="349250"/>
                </a:lnTo>
                <a:lnTo>
                  <a:pt x="26392" y="345852"/>
                </a:lnTo>
                <a:lnTo>
                  <a:pt x="12655" y="336588"/>
                </a:lnTo>
                <a:lnTo>
                  <a:pt x="3395" y="322846"/>
                </a:lnTo>
                <a:lnTo>
                  <a:pt x="0" y="306019"/>
                </a:lnTo>
                <a:lnTo>
                  <a:pt x="0" y="43230"/>
                </a:lnTo>
                <a:lnTo>
                  <a:pt x="3395" y="26403"/>
                </a:lnTo>
                <a:lnTo>
                  <a:pt x="12655" y="12661"/>
                </a:lnTo>
                <a:lnTo>
                  <a:pt x="26392" y="3397"/>
                </a:lnTo>
                <a:lnTo>
                  <a:pt x="43218" y="0"/>
                </a:lnTo>
                <a:lnTo>
                  <a:pt x="306019" y="0"/>
                </a:lnTo>
                <a:lnTo>
                  <a:pt x="322846" y="3397"/>
                </a:lnTo>
                <a:lnTo>
                  <a:pt x="336588" y="12661"/>
                </a:lnTo>
                <a:lnTo>
                  <a:pt x="345852" y="26403"/>
                </a:lnTo>
                <a:lnTo>
                  <a:pt x="349250" y="43230"/>
                </a:lnTo>
                <a:lnTo>
                  <a:pt x="349250" y="306019"/>
                </a:lnTo>
                <a:lnTo>
                  <a:pt x="345852" y="322846"/>
                </a:lnTo>
                <a:lnTo>
                  <a:pt x="336588" y="336588"/>
                </a:lnTo>
                <a:lnTo>
                  <a:pt x="322846" y="345852"/>
                </a:lnTo>
                <a:lnTo>
                  <a:pt x="306019" y="349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Прямоугольник 34"/>
          <p:cNvSpPr/>
          <p:nvPr/>
        </p:nvSpPr>
        <p:spPr>
          <a:xfrm>
            <a:off x="5429256" y="1785926"/>
            <a:ext cx="3714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spcBef>
                <a:spcPts val="305"/>
              </a:spcBef>
            </a:pPr>
            <a:r>
              <a:rPr lang="ru-RU" sz="1200" b="1" spc="-1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Proxima Nova Rg"/>
              </a:rPr>
              <a:t>Приказ Министерства образования и молодежной политики Владимирской области  от 01.09. 2023 № 1391 «Об утверждении оснований для установления квалификационных категорий при проведении аттестации педагогических работников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+mj-lt"/>
              <a:cs typeface="Proxima Nova Rg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57166"/>
            <a:ext cx="9144000" cy="857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Требования к документам,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предоставляемым педагогическими работниками</a:t>
            </a:r>
            <a:endParaRPr lang="ru-RU" sz="20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500174"/>
            <a:ext cx="3857652" cy="15696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Наличие у воспитателя системной работы по применению педагогической диагностики, направленной на индивидуализацию образования, оптимизацию работы с  группой детей (ФГОС).</a:t>
            </a:r>
            <a:endParaRPr lang="ru-RU" sz="1600" b="1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1500174"/>
            <a:ext cx="3571868" cy="1384995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latin typeface="Times New Roman"/>
                <a:ea typeface="Times New Roman"/>
              </a:rPr>
              <a:t>Справка руководителя ДОО с наименованием методики (методик), план-схема образовательных траекторий или профессиональной коррекции особенностей развития ребенка (группы детей) </a:t>
            </a:r>
          </a:p>
          <a:p>
            <a:pPr lvl="0" algn="ctr"/>
            <a:r>
              <a:rPr lang="ru-RU" sz="14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результаты не менее чем за 2 года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7" name="Прямая со стрелкой 6"/>
          <p:cNvCxnSpPr>
            <a:stCxn id="4" idx="3"/>
          </p:cNvCxnSpPr>
          <p:nvPr/>
        </p:nvCxnSpPr>
        <p:spPr>
          <a:xfrm flipV="1">
            <a:off x="4214810" y="2071678"/>
            <a:ext cx="785818" cy="2133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0" y="1214422"/>
            <a:ext cx="389850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643314"/>
            <a:ext cx="3929090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/>
                <a:ea typeface="Calibri"/>
                <a:cs typeface="Times New Roman"/>
              </a:rPr>
              <a:t>Эффективность работы по снижению заболеваемости воспитанников через обеспечение </a:t>
            </a:r>
            <a:r>
              <a:rPr lang="ru-RU" b="1" dirty="0" err="1" smtClean="0">
                <a:latin typeface="Times New Roman"/>
                <a:ea typeface="Calibri"/>
                <a:cs typeface="Times New Roman"/>
              </a:rPr>
              <a:t>здоровьесберегающих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 условий.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5357826"/>
            <a:ext cx="3857652" cy="116955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/>
                <a:ea typeface="Times New Roman"/>
              </a:rPr>
              <a:t>Справка руководителя ДОУ с представлением работы по снижению уровня заболеваемости и сводная ведомость (год, группа, количество детей, заболеваемость), средний показатель по территории. </a:t>
            </a:r>
            <a:endParaRPr lang="ru-RU" sz="1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2035951" y="510779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3286124"/>
            <a:ext cx="389850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00628" y="3143248"/>
            <a:ext cx="3643306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/>
                <a:ea typeface="Times New Roman"/>
              </a:rPr>
              <a:t>Результаты участия воспитанников в мероприятиях различных уровней, в том числе </a:t>
            </a:r>
            <a:r>
              <a:rPr lang="ru-RU" b="1" dirty="0" err="1" smtClean="0">
                <a:latin typeface="Times New Roman"/>
                <a:ea typeface="Times New Roman"/>
              </a:rPr>
              <a:t>интернет-конкурсах</a:t>
            </a:r>
            <a:r>
              <a:rPr lang="ru-RU" b="1" dirty="0" smtClean="0">
                <a:latin typeface="Times New Roman"/>
                <a:ea typeface="Times New Roman"/>
              </a:rPr>
              <a:t>.</a:t>
            </a:r>
            <a:endParaRPr lang="ru-RU" b="1" dirty="0"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2928934"/>
            <a:ext cx="38985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1" descr="Бумага чертежная Гознак, размер листа А3, плотность 200 г/м2 - купить в  интернет-магазине с доставкой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1" t="6146" r="16785" b="5170"/>
          <a:stretch>
            <a:fillRect/>
          </a:stretch>
        </p:blipFill>
        <p:spPr bwMode="auto">
          <a:xfrm>
            <a:off x="7143768" y="4572008"/>
            <a:ext cx="1837204" cy="21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7358082" y="4929198"/>
            <a:ext cx="1428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1000" dirty="0" smtClean="0">
                <a:solidFill>
                  <a:prstClr val="black"/>
                </a:solidFill>
                <a:latin typeface="Times New Roman" pitchFamily="18" charset="0"/>
                <a:ea typeface="Microsoft YaHei" pitchFamily="34" charset="-122"/>
              </a:rPr>
              <a:t>Справка руководителя ДОУ </a:t>
            </a: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1000" dirty="0" smtClean="0">
                <a:solidFill>
                  <a:prstClr val="black"/>
                </a:solidFill>
                <a:latin typeface="Times New Roman" pitchFamily="18" charset="0"/>
                <a:ea typeface="Microsoft YaHei" pitchFamily="34" charset="-122"/>
              </a:rPr>
              <a:t>о причастности педагога к подготовке обучающихся  к мероприятию с указанием списка участвующих в мероприятии </a:t>
            </a:r>
            <a:endParaRPr lang="ru-RU" altLang="ru-RU" sz="1000" dirty="0">
              <a:solidFill>
                <a:prstClr val="black"/>
              </a:solidFill>
              <a:latin typeface="Tahoma" pitchFamily="34" charset="0"/>
              <a:ea typeface="Microsoft YaHei" pitchFamily="34" charset="-122"/>
            </a:endParaRPr>
          </a:p>
        </p:txBody>
      </p:sp>
      <p:pic>
        <p:nvPicPr>
          <p:cNvPr id="20" name="Picture 9" descr="Грамоты дипломы благодарности - Бумажные изделия - Ника-Фору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4643446"/>
            <a:ext cx="1611175" cy="199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357818" y="5357826"/>
            <a:ext cx="12858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lvl="0" algn="ctr" defTabSz="449263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3333CC"/>
              </a:buClr>
              <a:buSzPct val="8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10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Копии грамот, дипломов или других документов, подтверждающих победы и призовые места воспитанников</a:t>
            </a:r>
            <a:endParaRPr lang="ru-RU" altLang="ru-RU" sz="1000" dirty="0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5400000">
            <a:off x="6036479" y="453628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H="1">
            <a:off x="7679553" y="4464851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1714488"/>
            <a:ext cx="2284362" cy="161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286124"/>
            <a:ext cx="2008560" cy="137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57166"/>
            <a:ext cx="9144000" cy="857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Требования к документам,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предоставляемым педагогическими работниками</a:t>
            </a:r>
            <a:endParaRPr lang="ru-RU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643050"/>
            <a:ext cx="321471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/>
                <a:ea typeface="Times New Roman"/>
              </a:rPr>
              <a:t>Уровень образования, профессиональная переподготовка.</a:t>
            </a:r>
            <a:endParaRPr lang="ru-RU" b="1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714884"/>
            <a:ext cx="32795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/>
                <a:ea typeface="Times New Roman"/>
              </a:rPr>
              <a:t>Повышение квалификации. </a:t>
            </a:r>
            <a:endParaRPr lang="ru-RU" b="1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929190" y="1643050"/>
            <a:ext cx="1897063" cy="58578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  <a:cs typeface="+mn-cs"/>
              </a:defRPr>
            </a:lvl9pPr>
          </a:lstStyle>
          <a:p>
            <a:r>
              <a:rPr lang="ru-RU" altLang="ru-RU" sz="1600" b="1" dirty="0">
                <a:solidFill>
                  <a:srgbClr val="275C9D"/>
                </a:solidFill>
                <a:latin typeface="Times New Roman" pitchFamily="18" charset="0"/>
              </a:rPr>
              <a:t>Копия диплома об образовании</a:t>
            </a:r>
            <a:endParaRPr lang="ru-RU" altLang="ru-RU" sz="1600" b="1" dirty="0">
              <a:solidFill>
                <a:srgbClr val="275C9D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428992" y="2786058"/>
            <a:ext cx="2087562" cy="8318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Tahoma" pitchFamily="34" charset="0"/>
                <a:ea typeface="Microsoft YaHei" pitchFamily="34" charset="-122"/>
                <a:cs typeface="+mn-cs"/>
              </a:defRPr>
            </a:lvl9pPr>
          </a:lstStyle>
          <a:p>
            <a:pPr marL="3175" algn="ctr">
              <a:spcBef>
                <a:spcPts val="900"/>
              </a:spcBef>
              <a:buClr>
                <a:srgbClr val="3333CC"/>
              </a:buClr>
              <a:buSzPct val="8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sz="1600" b="1" dirty="0">
                <a:solidFill>
                  <a:srgbClr val="275C9D"/>
                </a:solidFill>
                <a:latin typeface="Times New Roman" pitchFamily="18" charset="0"/>
              </a:rPr>
              <a:t>Копия диплома о профессиональной переподготовке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57686" y="5000636"/>
            <a:ext cx="4214810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6" charset="0"/>
                <a:ea typeface="Microsoft YaHei" charset="-122"/>
              </a:rPr>
              <a:t>копии удостоверений, сертификатов </a:t>
            </a:r>
            <a:br>
              <a:rPr lang="ru-RU" dirty="0" smtClean="0">
                <a:latin typeface="Times New Roman" pitchFamily="16" charset="0"/>
                <a:ea typeface="Microsoft YaHei" charset="-122"/>
              </a:rPr>
            </a:br>
            <a:r>
              <a:rPr lang="ru-RU" dirty="0" smtClean="0">
                <a:latin typeface="Times New Roman" pitchFamily="16" charset="0"/>
                <a:ea typeface="Microsoft YaHei" charset="-122"/>
              </a:rPr>
              <a:t>(по сумме набранных часов), дипломов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5857892"/>
            <a:ext cx="5072098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6" charset="0"/>
                <a:ea typeface="Microsoft YaHei" charset="-122"/>
              </a:rPr>
              <a:t>справка из ВУЗ о заочном обучении </a:t>
            </a:r>
            <a:br>
              <a:rPr lang="ru-RU" dirty="0" smtClean="0">
                <a:latin typeface="Times New Roman" pitchFamily="16" charset="0"/>
                <a:ea typeface="Microsoft YaHei" charset="-122"/>
              </a:rPr>
            </a:br>
            <a:r>
              <a:rPr lang="ru-RU" dirty="0" smtClean="0">
                <a:latin typeface="Times New Roman" pitchFamily="16" charset="0"/>
                <a:ea typeface="Microsoft YaHei" charset="-122"/>
              </a:rPr>
              <a:t>(указать ВУЗ, курс, факультет, специальность)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857620" y="1857364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857620" y="2357430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000496" y="5000636"/>
            <a:ext cx="357190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2500298" y="5143512"/>
            <a:ext cx="642942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object 15"/>
          <p:cNvSpPr/>
          <p:nvPr/>
        </p:nvSpPr>
        <p:spPr>
          <a:xfrm>
            <a:off x="966357" y="322538"/>
            <a:ext cx="7596346" cy="431800"/>
          </a:xfrm>
          <a:custGeom>
            <a:avLst/>
            <a:gdLst/>
            <a:ahLst/>
            <a:cxnLst/>
            <a:rect l="l" t="t" r="r" b="b"/>
            <a:pathLst>
              <a:path w="4737100" h="431800">
                <a:moveTo>
                  <a:pt x="4737100" y="431800"/>
                </a:moveTo>
                <a:lnTo>
                  <a:pt x="0" y="431800"/>
                </a:lnTo>
                <a:lnTo>
                  <a:pt x="0" y="0"/>
                </a:lnTo>
                <a:lnTo>
                  <a:pt x="4737100" y="0"/>
                </a:lnTo>
                <a:lnTo>
                  <a:pt x="4737100" y="431800"/>
                </a:lnTo>
                <a:close/>
              </a:path>
            </a:pathLst>
          </a:custGeom>
          <a:solidFill>
            <a:srgbClr val="2D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20" name="object 16"/>
          <p:cNvSpPr txBox="1"/>
          <p:nvPr/>
        </p:nvSpPr>
        <p:spPr>
          <a:xfrm>
            <a:off x="590550" y="331961"/>
            <a:ext cx="2239361" cy="5052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ru-RU" sz="3200" b="1" dirty="0">
              <a:latin typeface="Proxima Nova Rg" panose="02000506030000020004" pitchFamily="2" charset="0"/>
            </a:endParaRPr>
          </a:p>
        </p:txBody>
      </p:sp>
      <p:sp>
        <p:nvSpPr>
          <p:cNvPr id="1048621" name="object 17"/>
          <p:cNvSpPr txBox="1"/>
          <p:nvPr/>
        </p:nvSpPr>
        <p:spPr>
          <a:xfrm>
            <a:off x="1071538" y="357166"/>
            <a:ext cx="74164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smtClean="0">
                <a:solidFill>
                  <a:srgbClr val="FFFFFF"/>
                </a:solidFill>
                <a:latin typeface="+mj-lt"/>
                <a:cs typeface="Proxima Nova Bl"/>
              </a:rPr>
              <a:t>НОРМАТИВНО-ПРАВОВЫЕ ДОКУМЕНТЫ</a:t>
            </a:r>
            <a:endParaRPr b="1" dirty="0">
              <a:latin typeface="+mj-lt"/>
              <a:cs typeface="Proxima Nova Bl"/>
            </a:endParaRPr>
          </a:p>
        </p:txBody>
      </p:sp>
      <p:sp>
        <p:nvSpPr>
          <p:cNvPr id="1048623" name="object 10"/>
          <p:cNvSpPr txBox="1"/>
          <p:nvPr/>
        </p:nvSpPr>
        <p:spPr>
          <a:xfrm>
            <a:off x="681559" y="4986333"/>
            <a:ext cx="284798" cy="7085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50" b="1" spc="-25" dirty="0">
                <a:solidFill>
                  <a:srgbClr val="FFFFFF"/>
                </a:solidFill>
                <a:latin typeface="Proxima Nova Rg"/>
                <a:cs typeface="Proxima Nova Rg"/>
              </a:rPr>
              <a:t>03</a:t>
            </a:r>
            <a:endParaRPr sz="2250" dirty="0">
              <a:latin typeface="Proxima Nova Rg"/>
              <a:cs typeface="Proxima Nova Rg"/>
            </a:endParaRPr>
          </a:p>
        </p:txBody>
      </p:sp>
      <p:sp>
        <p:nvSpPr>
          <p:cNvPr id="1048625" name="Прямоугольник 35"/>
          <p:cNvSpPr/>
          <p:nvPr/>
        </p:nvSpPr>
        <p:spPr>
          <a:xfrm>
            <a:off x="1071538" y="1928802"/>
            <a:ext cx="7715304" cy="830997"/>
          </a:xfrm>
          <a:prstGeom prst="rect">
            <a:avLst/>
          </a:prstGeom>
          <a:ln w="12700">
            <a:solidFill>
              <a:srgbClr val="275C9D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/>
              </a:rPr>
              <a:t>Приказ Министерства просвещения Российской Федерации от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/>
              </a:rPr>
              <a:t>24.03.2023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/>
              </a:rPr>
              <a:t>№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/>
              </a:rPr>
              <a:t>196 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/>
              </a:rPr>
              <a:t>«Об утверждении Порядка аттестации педагогических работников организаций, осуществляющих образовательную деятельность»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Times New Roman"/>
              <a:cs typeface="Times New Roman"/>
            </a:endParaRPr>
          </a:p>
        </p:txBody>
      </p:sp>
      <p:sp>
        <p:nvSpPr>
          <p:cNvPr id="1048626" name="Прямоугольник 36"/>
          <p:cNvSpPr/>
          <p:nvPr/>
        </p:nvSpPr>
        <p:spPr>
          <a:xfrm>
            <a:off x="1142976" y="1142984"/>
            <a:ext cx="7643866" cy="584775"/>
          </a:xfrm>
          <a:prstGeom prst="rect">
            <a:avLst/>
          </a:prstGeom>
          <a:ln w="12700">
            <a:solidFill>
              <a:srgbClr val="275C9D"/>
            </a:solidFill>
          </a:ln>
        </p:spPr>
        <p:txBody>
          <a:bodyPr wrap="square">
            <a:spAutoFit/>
          </a:bodyPr>
          <a:lstStyle/>
          <a:p>
            <a:pPr lvl="0" fontAlgn="base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Федеральный закон  Российской Федерации от 29.12.2012 №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273-ФЗ </a:t>
            </a:r>
          </a:p>
          <a:p>
            <a:pPr lvl="0" fontAlgn="base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 «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Об образовании в Российской Федерации»</a:t>
            </a:r>
          </a:p>
        </p:txBody>
      </p:sp>
      <p:sp>
        <p:nvSpPr>
          <p:cNvPr id="1048627" name="Прямоугольник 37"/>
          <p:cNvSpPr/>
          <p:nvPr/>
        </p:nvSpPr>
        <p:spPr>
          <a:xfrm>
            <a:off x="1071538" y="4286256"/>
            <a:ext cx="7715304" cy="830997"/>
          </a:xfrm>
          <a:prstGeom prst="rect">
            <a:avLst/>
          </a:prstGeom>
          <a:ln w="12700">
            <a:solidFill>
              <a:srgbClr val="275C9D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Приказ Министерства образования и молодежной политики Владимирской области  от 07.09.2023 № 32-н «О внесении изменений в постановление департамента образования администрации Владимирской области от 11.12.201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5 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№1»</a:t>
            </a:r>
          </a:p>
        </p:txBody>
      </p:sp>
      <p:sp>
        <p:nvSpPr>
          <p:cNvPr id="1048628" name="Прямоугольник 39"/>
          <p:cNvSpPr/>
          <p:nvPr/>
        </p:nvSpPr>
        <p:spPr>
          <a:xfrm>
            <a:off x="1071538" y="3000372"/>
            <a:ext cx="7705478" cy="1077218"/>
          </a:xfrm>
          <a:prstGeom prst="rect">
            <a:avLst/>
          </a:prstGeom>
          <a:ln w="12700">
            <a:solidFill>
              <a:srgbClr val="275C9D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Приказ Министерства образования и молодежной политики Владимирской области от 01.09.2023 № 1391 «Об утверждении оснований для установления квалификационных категорий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при проведении аттестации педагогических работников»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31" name="Прямоугольник 27"/>
          <p:cNvSpPr/>
          <p:nvPr/>
        </p:nvSpPr>
        <p:spPr>
          <a:xfrm>
            <a:off x="1071538" y="5286388"/>
            <a:ext cx="7715304" cy="1077218"/>
          </a:xfrm>
          <a:prstGeom prst="rect">
            <a:avLst/>
          </a:prstGeom>
          <a:ln w="12700">
            <a:solidFill>
              <a:srgbClr val="275C9D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Соглашение между Министерством образования и молодежной политики  Владимирской области  и Владимирской областной организацией профессионального союза работников народного образования и науки Российской Федерации на период 2023-2026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г.г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. от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24 мая 2023 года</a:t>
            </a:r>
          </a:p>
        </p:txBody>
      </p:sp>
      <p:sp>
        <p:nvSpPr>
          <p:cNvPr id="23" name="Нашивка 22"/>
          <p:cNvSpPr/>
          <p:nvPr/>
        </p:nvSpPr>
        <p:spPr>
          <a:xfrm rot="5400000">
            <a:off x="285719" y="1214423"/>
            <a:ext cx="642944" cy="50006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 rot="5400000">
            <a:off x="285719" y="2000241"/>
            <a:ext cx="642944" cy="50006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 rot="5400000">
            <a:off x="285719" y="3071811"/>
            <a:ext cx="642944" cy="50006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 rot="5400000">
            <a:off x="285719" y="4357695"/>
            <a:ext cx="642944" cy="50006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Нашивка 26"/>
          <p:cNvSpPr/>
          <p:nvPr/>
        </p:nvSpPr>
        <p:spPr>
          <a:xfrm rot="5400000">
            <a:off x="285719" y="5429265"/>
            <a:ext cx="642944" cy="50006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57166"/>
            <a:ext cx="9144000" cy="857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Требования к документам,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предоставляемым педагогическими работниками</a:t>
            </a:r>
            <a:endParaRPr lang="ru-RU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643050"/>
            <a:ext cx="45720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/>
                <a:ea typeface="Times New Roman"/>
              </a:rPr>
              <a:t>Участие воспитателя в инновационной, в том числе в дистанционной форме, в работе </a:t>
            </a:r>
            <a:r>
              <a:rPr lang="ru-RU" b="1" dirty="0" err="1" smtClean="0">
                <a:latin typeface="Times New Roman"/>
                <a:ea typeface="Times New Roman"/>
              </a:rPr>
              <a:t>пилотных</a:t>
            </a:r>
            <a:r>
              <a:rPr lang="ru-RU" b="1" dirty="0" smtClean="0">
                <a:latin typeface="Times New Roman"/>
                <a:ea typeface="Times New Roman"/>
              </a:rPr>
              <a:t> и </a:t>
            </a:r>
            <a:r>
              <a:rPr lang="ru-RU" b="1" dirty="0" err="1" smtClean="0">
                <a:latin typeface="Times New Roman"/>
                <a:ea typeface="Times New Roman"/>
              </a:rPr>
              <a:t>стажировочных</a:t>
            </a:r>
            <a:r>
              <a:rPr lang="ru-RU" b="1" dirty="0" smtClean="0">
                <a:latin typeface="Times New Roman"/>
                <a:ea typeface="Times New Roman"/>
              </a:rPr>
              <a:t> площадок.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1928802"/>
            <a:ext cx="2643174" cy="120032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175" algn="ctr">
              <a:spcBef>
                <a:spcPts val="700"/>
              </a:spcBef>
              <a:buClr>
                <a:srgbClr val="3333CC"/>
              </a:buClr>
              <a:buSzPct val="8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dirty="0" smtClean="0">
                <a:latin typeface="Times New Roman" pitchFamily="16" charset="0"/>
                <a:ea typeface="Microsoft YaHei" charset="-122"/>
              </a:rPr>
              <a:t>Копии приказов структур соответствующих уровней</a:t>
            </a:r>
            <a:r>
              <a:rPr lang="ru-RU" dirty="0" smtClean="0">
                <a:latin typeface="Tahoma" pitchFamily="32" charset="0"/>
                <a:ea typeface="Microsoft YaHei" charset="-122"/>
              </a:rPr>
              <a:t> </a:t>
            </a:r>
            <a:endParaRPr lang="ru-RU" dirty="0">
              <a:latin typeface="Tahoma" pitchFamily="32" charset="0"/>
              <a:ea typeface="Microsoft YaHei" charset="-12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3357562"/>
            <a:ext cx="2500330" cy="64633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175" algn="ctr">
              <a:spcBef>
                <a:spcPts val="700"/>
              </a:spcBef>
              <a:buClr>
                <a:srgbClr val="3333CC"/>
              </a:buClr>
              <a:buSzPct val="8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dirty="0" smtClean="0">
                <a:latin typeface="Times New Roman" pitchFamily="16" charset="0"/>
                <a:ea typeface="Microsoft YaHei" charset="-122"/>
              </a:rPr>
              <a:t>Справка, заверенная руководителем ДОУ</a:t>
            </a:r>
            <a:endParaRPr lang="ru-RU" dirty="0">
              <a:latin typeface="Times New Roman" pitchFamily="16" charset="0"/>
              <a:ea typeface="Microsoft YaHei" charset="-122"/>
            </a:endParaRPr>
          </a:p>
        </p:txBody>
      </p:sp>
      <p:cxnSp>
        <p:nvCxnSpPr>
          <p:cNvPr id="8" name="Прямая со стрелкой 7"/>
          <p:cNvCxnSpPr>
            <a:endCxn id="5" idx="1"/>
          </p:cNvCxnSpPr>
          <p:nvPr/>
        </p:nvCxnSpPr>
        <p:spPr>
          <a:xfrm>
            <a:off x="5000628" y="2214554"/>
            <a:ext cx="1143008" cy="3144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4429124" y="2928934"/>
            <a:ext cx="35719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0034" y="4357694"/>
            <a:ext cx="4429156" cy="92333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/>
                <a:ea typeface="Times New Roman"/>
              </a:rPr>
              <a:t>Участие в разработке и реализации проектов по образовательной деятельности.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00628" y="5572140"/>
            <a:ext cx="3857620" cy="923330"/>
          </a:xfrm>
          <a:prstGeom prst="rect">
            <a:avLst/>
          </a:prstGeom>
          <a:ln w="28575">
            <a:solidFill>
              <a:srgbClr val="275C9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/>
                <a:ea typeface="Times New Roman"/>
              </a:rPr>
              <a:t>Приказ соответствующего уровня. </a:t>
            </a:r>
          </a:p>
          <a:p>
            <a:pPr algn="ctr"/>
            <a:r>
              <a:rPr lang="ru-RU" dirty="0" smtClean="0">
                <a:latin typeface="Times New Roman"/>
                <a:ea typeface="Times New Roman"/>
              </a:rPr>
              <a:t>Справка руководителя об участии данного педагога.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500430" y="5429264"/>
            <a:ext cx="142876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57166"/>
            <a:ext cx="9144000" cy="857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Требования к документам,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предоставляемым педагогическими работниками</a:t>
            </a:r>
            <a:endParaRPr lang="ru-RU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714488"/>
            <a:ext cx="2571768" cy="1754326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Организация развивающей  предметно-пространственной среды группы в соответствии с ФГОС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.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643446"/>
            <a:ext cx="2643206" cy="1200329"/>
          </a:xfrm>
          <a:prstGeom prst="rect">
            <a:avLst/>
          </a:prstGeom>
          <a:ln w="28575">
            <a:solidFill>
              <a:srgbClr val="275C9D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>Справка руководителя ДОО содержательного характера с конкретным выводом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1035819" y="4107661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3929058" y="5121188"/>
            <a:ext cx="5107438" cy="1520076"/>
            <a:chOff x="7888109" y="6872860"/>
            <a:chExt cx="4531641" cy="1520076"/>
          </a:xfrm>
        </p:grpSpPr>
        <p:sp>
          <p:nvSpPr>
            <p:cNvPr id="9" name="Трапеция 8"/>
            <p:cNvSpPr/>
            <p:nvPr/>
          </p:nvSpPr>
          <p:spPr>
            <a:xfrm>
              <a:off x="7888109" y="6872860"/>
              <a:ext cx="4531641" cy="1448068"/>
            </a:xfrm>
            <a:prstGeom prst="trapezoid">
              <a:avLst>
                <a:gd name="adj" fmla="val 68349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Трапеция 4"/>
            <p:cNvSpPr/>
            <p:nvPr/>
          </p:nvSpPr>
          <p:spPr>
            <a:xfrm>
              <a:off x="8752205" y="6944868"/>
              <a:ext cx="2945566" cy="1448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1600" b="1" i="1" kern="1200" dirty="0" smtClean="0">
                  <a:solidFill>
                    <a:schemeClr val="tx1"/>
                  </a:solidFill>
                  <a:latin typeface="Times New Roman" pitchFamily="16" charset="0"/>
                </a:rPr>
                <a:t>выписка из протокола заседания педагогического совета образовательной организации</a:t>
              </a:r>
              <a:endParaRPr lang="ru-RU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14876" y="4286256"/>
            <a:ext cx="3429024" cy="878557"/>
            <a:chOff x="2448284" y="2157142"/>
            <a:chExt cx="3628083" cy="878557"/>
          </a:xfrm>
        </p:grpSpPr>
        <p:sp>
          <p:nvSpPr>
            <p:cNvPr id="13" name="Трапеция 12"/>
            <p:cNvSpPr/>
            <p:nvPr/>
          </p:nvSpPr>
          <p:spPr>
            <a:xfrm>
              <a:off x="2448284" y="2157142"/>
              <a:ext cx="3628083" cy="878557"/>
            </a:xfrm>
            <a:prstGeom prst="trapezoid">
              <a:avLst>
                <a:gd name="adj" fmla="val 68349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0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Трапеция 4"/>
            <p:cNvSpPr/>
            <p:nvPr/>
          </p:nvSpPr>
          <p:spPr>
            <a:xfrm>
              <a:off x="3083198" y="2157142"/>
              <a:ext cx="2358254" cy="8785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1400" b="1" i="1" kern="1200" dirty="0" smtClean="0">
                  <a:solidFill>
                    <a:schemeClr val="bg2"/>
                  </a:solidFill>
                  <a:latin typeface="Times New Roman" pitchFamily="16" charset="0"/>
                </a:rPr>
                <a:t>свидетельство или сертификат  методической службы УО</a:t>
              </a:r>
              <a:endParaRPr lang="ru-RU" sz="1400" b="1" kern="12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143504" y="3361059"/>
            <a:ext cx="2500329" cy="878557"/>
            <a:chOff x="2448284" y="2157142"/>
            <a:chExt cx="3628083" cy="878557"/>
          </a:xfrm>
        </p:grpSpPr>
        <p:sp>
          <p:nvSpPr>
            <p:cNvPr id="16" name="Трапеция 15"/>
            <p:cNvSpPr/>
            <p:nvPr/>
          </p:nvSpPr>
          <p:spPr>
            <a:xfrm>
              <a:off x="2448284" y="2157142"/>
              <a:ext cx="3628083" cy="878557"/>
            </a:xfrm>
            <a:prstGeom prst="trapezoid">
              <a:avLst>
                <a:gd name="adj" fmla="val 68349"/>
              </a:avLst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000" b="1" i="1" dirty="0">
                  <a:latin typeface="Times New Roman" pitchFamily="18" charset="0"/>
                  <a:cs typeface="Times New Roman" pitchFamily="18" charset="0"/>
                </a:rPr>
                <a:t>у</a:t>
              </a:r>
              <a:r>
                <a:rPr lang="ru-RU" sz="1000" b="1" i="1" dirty="0" smtClean="0">
                  <a:latin typeface="Times New Roman" pitchFamily="18" charset="0"/>
                  <a:cs typeface="Times New Roman" pitchFamily="18" charset="0"/>
                </a:rPr>
                <a:t>достоверение  ВИРО  с указанием исходных данных</a:t>
              </a:r>
              <a:endParaRPr lang="ru-RU" sz="1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Трапеция 4"/>
            <p:cNvSpPr/>
            <p:nvPr/>
          </p:nvSpPr>
          <p:spPr>
            <a:xfrm>
              <a:off x="3083198" y="2157142"/>
              <a:ext cx="2358254" cy="8785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/>
              <a:endParaRPr lang="ru-RU" sz="1400" b="1" kern="0" dirty="0">
                <a:solidFill>
                  <a:srgbClr val="EEECE1"/>
                </a:solidFill>
              </a:endParaRPr>
            </a:p>
          </p:txBody>
        </p:sp>
      </p:grpSp>
      <p:sp>
        <p:nvSpPr>
          <p:cNvPr id="18" name="Равнобедренный треугольник 17"/>
          <p:cNvSpPr/>
          <p:nvPr/>
        </p:nvSpPr>
        <p:spPr>
          <a:xfrm>
            <a:off x="5715008" y="2357430"/>
            <a:ext cx="1357322" cy="964877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14678" y="1714488"/>
            <a:ext cx="2786066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latin typeface="Times New Roman" pitchFamily="16" charset="0"/>
                <a:ea typeface="Microsoft YaHei" charset="-122"/>
              </a:rPr>
              <a:t>Наличие целостного обобщенного </a:t>
            </a: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latin typeface="Times New Roman" pitchFamily="16" charset="0"/>
                <a:ea typeface="Microsoft YaHei" charset="-122"/>
              </a:rPr>
              <a:t>педагогического опыта.</a:t>
            </a:r>
            <a:endParaRPr lang="ru-RU" b="1" dirty="0">
              <a:latin typeface="Times New Roman" pitchFamily="16" charset="0"/>
              <a:ea typeface="Microsoft YaHei" charset="-122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6200000" flipH="1">
            <a:off x="2571736" y="3929066"/>
            <a:ext cx="2928958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3679025" y="3321843"/>
            <a:ext cx="1857388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H="1">
            <a:off x="4857752" y="2928934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355"/>
          <a:stretch>
            <a:fillRect/>
          </a:stretch>
        </p:blipFill>
        <p:spPr bwMode="auto">
          <a:xfrm>
            <a:off x="7164288" y="1304847"/>
            <a:ext cx="1629855" cy="1981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57166"/>
            <a:ext cx="9144000" cy="857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Требования к документам,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предоставляемым педагогическими работниками</a:t>
            </a:r>
            <a:endParaRPr lang="ru-RU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500174"/>
            <a:ext cx="3071834" cy="2308324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latin typeface="Times New Roman" pitchFamily="16" charset="0"/>
                <a:ea typeface="Microsoft YaHei" charset="-122"/>
              </a:rPr>
              <a:t>Наличие авторских материалов: </a:t>
            </a:r>
            <a:br>
              <a:rPr lang="ru-RU" b="1" dirty="0" smtClean="0">
                <a:latin typeface="Times New Roman" pitchFamily="16" charset="0"/>
                <a:ea typeface="Microsoft YaHei" charset="-122"/>
              </a:rPr>
            </a:br>
            <a:r>
              <a:rPr lang="ru-RU" b="1" dirty="0" smtClean="0">
                <a:latin typeface="Times New Roman" pitchFamily="16" charset="0"/>
                <a:ea typeface="Microsoft YaHei" charset="-122"/>
              </a:rPr>
              <a:t>авторских программ (имеющих внешнюю рецензию); методических разработок; </a:t>
            </a:r>
            <a:br>
              <a:rPr lang="ru-RU" b="1" dirty="0" smtClean="0">
                <a:latin typeface="Times New Roman" pitchFamily="16" charset="0"/>
                <a:ea typeface="Microsoft YaHei" charset="-122"/>
              </a:rPr>
            </a:br>
            <a:r>
              <a:rPr lang="ru-RU" b="1" dirty="0" smtClean="0">
                <a:latin typeface="Times New Roman" pitchFamily="16" charset="0"/>
                <a:ea typeface="Microsoft YaHei" charset="-122"/>
              </a:rPr>
              <a:t>   публикаций; печатных изданий.</a:t>
            </a:r>
            <a:endParaRPr lang="ru-RU" b="1" dirty="0"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1857364"/>
            <a:ext cx="3714744" cy="1477328"/>
          </a:xfrm>
          <a:prstGeom prst="rect">
            <a:avLst/>
          </a:prstGeom>
          <a:ln w="28575">
            <a:solidFill>
              <a:srgbClr val="275C9D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ea typeface="Microsoft YaHei" charset="-122"/>
              </a:rPr>
              <a:t>Сканированная копия титульного листа программы при наличии рецензии и выходных данных сборника, брошюры и т. д., в которых представлена публикация.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4000504"/>
            <a:ext cx="4000496" cy="1477328"/>
          </a:xfrm>
          <a:prstGeom prst="rect">
            <a:avLst/>
          </a:prstGeom>
          <a:noFill/>
          <a:ln w="28575">
            <a:solidFill>
              <a:srgbClr val="275C9D"/>
            </a:solidFill>
          </a:ln>
        </p:spPr>
        <p:txBody>
          <a:bodyPr wrap="square">
            <a:spAutoFit/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ea typeface="Microsoft YaHei" charset="-122"/>
              </a:rPr>
              <a:t>Сканированная копия начала статьи, где указана тема и автор публикации, или сканированная копия содержания сборника, где указана тема и автор публикации.</a:t>
            </a:r>
            <a:endParaRPr lang="ru-RU" dirty="0">
              <a:solidFill>
                <a:srgbClr val="000000"/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4857760"/>
            <a:ext cx="3429024" cy="1477328"/>
          </a:xfrm>
          <a:prstGeom prst="rect">
            <a:avLst/>
          </a:prstGeom>
          <a:ln w="28575">
            <a:solidFill>
              <a:srgbClr val="275C9D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ea typeface="Microsoft YaHei" charset="-122"/>
              </a:rPr>
              <a:t>Электронные издания, сборники при наличии ссылки на сайт, где опубликованы методические материалы, наличие сертификата (свидетельства) о публикации.</a:t>
            </a:r>
            <a:r>
              <a:rPr lang="ru-RU" dirty="0" smtClean="0">
                <a:solidFill>
                  <a:srgbClr val="000000"/>
                </a:solidFill>
                <a:latin typeface="Tahoma" pitchFamily="32" charset="0"/>
                <a:ea typeface="Microsoft YaHei" charset="-122"/>
              </a:rPr>
              <a:t> 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786182" y="2214554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3679025" y="3536157"/>
            <a:ext cx="857256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</p:cNvCxnSpPr>
          <p:nvPr/>
        </p:nvCxnSpPr>
        <p:spPr>
          <a:xfrm rot="16200000" flipH="1">
            <a:off x="1743493" y="4243831"/>
            <a:ext cx="906386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57166"/>
            <a:ext cx="9144000" cy="857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Требования к документам,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предоставляемым педагогическими работниками</a:t>
            </a:r>
            <a:endParaRPr lang="ru-RU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785926"/>
            <a:ext cx="4071966" cy="1200329"/>
          </a:xfrm>
          <a:prstGeom prst="rect">
            <a:avLst/>
          </a:prstGeom>
          <a:ln w="28575">
            <a:solidFill>
              <a:srgbClr val="275C9D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latin typeface="Times New Roman" pitchFamily="16" charset="0"/>
                <a:ea typeface="Microsoft YaHei" charset="-122"/>
              </a:rPr>
              <a:t>Участие в научно-практических конференциях, в работе ГМО, РМО, МО, секций, педсоветов; </a:t>
            </a:r>
            <a:br>
              <a:rPr lang="ru-RU" b="1" dirty="0" smtClean="0">
                <a:latin typeface="Times New Roman" pitchFamily="16" charset="0"/>
                <a:ea typeface="Microsoft YaHei" charset="-122"/>
              </a:rPr>
            </a:br>
            <a:r>
              <a:rPr lang="ru-RU" b="1" dirty="0" smtClean="0">
                <a:latin typeface="Times New Roman" pitchFamily="16" charset="0"/>
                <a:ea typeface="Microsoft YaHei" charset="-122"/>
              </a:rPr>
              <a:t>мастер-классов.</a:t>
            </a:r>
            <a:endParaRPr lang="ru-RU" b="1" dirty="0">
              <a:latin typeface="Times New Roman" pitchFamily="16" charset="0"/>
              <a:ea typeface="Microsoft YaHei" charset="-122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5"/>
          <a:stretch/>
        </p:blipFill>
        <p:spPr bwMode="auto">
          <a:xfrm>
            <a:off x="4852535" y="1643050"/>
            <a:ext cx="3283952" cy="4540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86380" y="2214554"/>
            <a:ext cx="27146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600" i="1" dirty="0" smtClean="0">
                <a:solidFill>
                  <a:srgbClr val="000000"/>
                </a:solidFill>
                <a:latin typeface="Times New Roman" pitchFamily="18" charset="0"/>
              </a:rPr>
              <a:t>Подтверждающие документы:</a:t>
            </a:r>
          </a:p>
          <a:p>
            <a:pPr algn="ctr"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</a:rPr>
              <a:t>список выступлений, мастер-классов, заверенный руководителем соответствующей организации по форме: </a:t>
            </a:r>
            <a:endParaRPr lang="ru-RU" altLang="ru-RU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4071942"/>
            <a:ext cx="20717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</a:rPr>
              <a:t>дата, тема выступления, мероприятие, в рамках которого имело место данное выступление,  (программы, буклеты  и т.д.)</a:t>
            </a:r>
            <a:endParaRPr lang="ru-RU" altLang="ru-RU" sz="1600" dirty="0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643314"/>
            <a:ext cx="2911475" cy="2189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3714744" y="3143248"/>
            <a:ext cx="1071570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57166"/>
            <a:ext cx="9144000" cy="857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Требования к документам,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предоставляемым педагогическими работниками</a:t>
            </a:r>
            <a:endParaRPr lang="ru-RU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071678"/>
            <a:ext cx="3714776" cy="923330"/>
          </a:xfrm>
          <a:prstGeom prst="rect">
            <a:avLst/>
          </a:prstGeom>
          <a:ln w="28575">
            <a:solidFill>
              <a:srgbClr val="275C9D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6" charset="0"/>
                <a:ea typeface="Microsoft YaHei" charset="-122"/>
              </a:rPr>
              <a:t>Участие педагога в официальных профессиональных конкурсах</a:t>
            </a:r>
            <a:br>
              <a:rPr lang="ru-RU" b="1" dirty="0" smtClean="0">
                <a:solidFill>
                  <a:schemeClr val="tx1"/>
                </a:solidFill>
                <a:latin typeface="Times New Roman" pitchFamily="16" charset="0"/>
                <a:ea typeface="Microsoft YaHei" charset="-122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6" charset="0"/>
                <a:ea typeface="Microsoft YaHei" charset="-122"/>
              </a:rPr>
              <a:t> (кроме интернет конкурсов).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 descr="Лучшая презентация - 2016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22" y="3500438"/>
            <a:ext cx="2969120" cy="2969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00166" y="4000504"/>
            <a:ext cx="18573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39725" algn="ctr">
              <a:spcBef>
                <a:spcPts val="700"/>
              </a:spcBef>
              <a:buClrTx/>
              <a:buSzPct val="8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</a:rPr>
              <a:t>Копии дипломов, грамот, выписки из приказов. </a:t>
            </a:r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2214546" y="342900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214942" y="1785926"/>
            <a:ext cx="3428992" cy="1477328"/>
          </a:xfrm>
          <a:prstGeom prst="rect">
            <a:avLst/>
          </a:prstGeom>
          <a:ln w="28575">
            <a:solidFill>
              <a:srgbClr val="275C9D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latin typeface="Times New Roman" pitchFamily="16" charset="0"/>
                <a:ea typeface="Microsoft YaHei" charset="-122"/>
              </a:rPr>
              <a:t>Поощрения педагога </a:t>
            </a:r>
            <a:br>
              <a:rPr lang="ru-RU" b="1" dirty="0" smtClean="0">
                <a:latin typeface="Times New Roman" pitchFamily="16" charset="0"/>
                <a:ea typeface="Microsoft YaHei" charset="-122"/>
              </a:rPr>
            </a:br>
            <a:r>
              <a:rPr lang="ru-RU" b="1" dirty="0" smtClean="0">
                <a:latin typeface="Times New Roman" pitchFamily="16" charset="0"/>
                <a:ea typeface="Microsoft YaHei" charset="-122"/>
              </a:rPr>
              <a:t>в </a:t>
            </a:r>
            <a:r>
              <a:rPr lang="ru-RU" b="1" dirty="0" err="1" smtClean="0">
                <a:latin typeface="Times New Roman" pitchFamily="16" charset="0"/>
                <a:ea typeface="Microsoft YaHei" charset="-122"/>
              </a:rPr>
              <a:t>межаттестационный</a:t>
            </a:r>
            <a:r>
              <a:rPr lang="ru-RU" b="1" dirty="0" smtClean="0">
                <a:latin typeface="Times New Roman" pitchFamily="16" charset="0"/>
                <a:ea typeface="Microsoft YaHei" charset="-122"/>
              </a:rPr>
              <a:t> период, участие в профсоюзной деятельности </a:t>
            </a: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latin typeface="Times New Roman" pitchFamily="16" charset="0"/>
                <a:ea typeface="Microsoft YaHei" charset="-122"/>
              </a:rPr>
              <a:t>(</a:t>
            </a:r>
            <a:r>
              <a:rPr lang="ru-RU" b="1" i="1" dirty="0" smtClean="0">
                <a:latin typeface="Times New Roman" pitchFamily="16" charset="0"/>
                <a:ea typeface="Microsoft YaHei" charset="-122"/>
              </a:rPr>
              <a:t>баллы не суммируются</a:t>
            </a:r>
            <a:r>
              <a:rPr lang="ru-RU" b="1" dirty="0" smtClean="0">
                <a:latin typeface="Times New Roman" pitchFamily="16" charset="0"/>
                <a:ea typeface="Microsoft YaHei" charset="-122"/>
              </a:rPr>
              <a:t>). </a:t>
            </a:r>
            <a:endParaRPr lang="ru-RU" b="1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t="1672" r="14185"/>
          <a:stretch>
            <a:fillRect/>
          </a:stretch>
        </p:blipFill>
        <p:spPr bwMode="auto">
          <a:xfrm>
            <a:off x="5289376" y="3683470"/>
            <a:ext cx="2925962" cy="288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500694" y="4429132"/>
            <a:ext cx="221457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39725" algn="ctr" defTabSz="449263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8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Копии грамот, благодарностей, выписки из приказов за успехи в профессиональной деятельности.</a:t>
            </a:r>
            <a:endParaRPr lang="ru-RU" sz="1600" b="1" i="1" dirty="0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7286644" y="357187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57166"/>
            <a:ext cx="9144000" cy="857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spcBef>
                <a:spcPts val="100"/>
              </a:spcBef>
            </a:pPr>
            <a:r>
              <a:rPr lang="ru-RU" sz="2000" b="1" kern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Процедура аттестации на первую и высшую квалификационные категории </a:t>
            </a:r>
          </a:p>
          <a:p>
            <a:pPr marL="12700" algn="ctr">
              <a:spcBef>
                <a:spcPts val="100"/>
              </a:spcBef>
            </a:pPr>
            <a:r>
              <a:rPr lang="ru-RU" sz="2000" b="1" kern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в форме собеседования</a:t>
            </a:r>
            <a:endParaRPr lang="ru-RU" sz="2000" b="1" dirty="0">
              <a:solidFill>
                <a:schemeClr val="bg1"/>
              </a:solidFill>
              <a:latin typeface="+mj-lt"/>
              <a:cs typeface="Proxima Nova B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85860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kern="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СОГЛАШЕНИЕ</a:t>
            </a:r>
            <a:r>
              <a:rPr lang="ru-RU" b="1" kern="0" dirty="0" smtClean="0">
                <a:solidFill>
                  <a:srgbClr val="2D67AC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lvl="0" algn="ctr"/>
            <a:r>
              <a:rPr lang="ru-RU" b="1" kern="0" dirty="0" smtClean="0">
                <a:solidFill>
                  <a:srgbClr val="2D67AC"/>
                </a:solidFill>
                <a:latin typeface="+mj-lt"/>
                <a:cs typeface="Times New Roman" pitchFamily="18" charset="0"/>
              </a:rPr>
              <a:t>между Министерством образования и молодежной политики  Владимирской области  и Владимирской областной организацией профессионального союза работников народного образования и науки Российской Федерации на период 2023-2026 г.г.  </a:t>
            </a:r>
          </a:p>
          <a:p>
            <a:pPr lvl="0" algn="ctr"/>
            <a:r>
              <a:rPr lang="ru-RU" b="1" kern="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от 24 мая 2023 года</a:t>
            </a:r>
            <a:endParaRPr lang="ru-RU" b="1" kern="0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object 11"/>
          <p:cNvSpPr txBox="1"/>
          <p:nvPr/>
        </p:nvSpPr>
        <p:spPr>
          <a:xfrm>
            <a:off x="687102" y="4936638"/>
            <a:ext cx="1600184" cy="446917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algn="ctr">
              <a:spcBef>
                <a:spcPts val="305"/>
              </a:spcBef>
            </a:pPr>
            <a:endParaRPr lang="ru-RU" sz="1200" dirty="0">
              <a:solidFill>
                <a:prstClr val="black"/>
              </a:solidFill>
              <a:latin typeface="Proxima Nova Rg"/>
              <a:cs typeface="Proxima Nova Rg"/>
            </a:endParaRPr>
          </a:p>
          <a:p>
            <a:pPr marL="12700" marR="5080" algn="ctr">
              <a:spcBef>
                <a:spcPts val="305"/>
              </a:spcBef>
            </a:pPr>
            <a:endParaRPr lang="ru-RU" sz="1200" dirty="0">
              <a:solidFill>
                <a:prstClr val="black"/>
              </a:solidFill>
              <a:latin typeface="Proxima Nova Rg"/>
              <a:cs typeface="Proxima Nova Rg"/>
            </a:endParaRPr>
          </a:p>
        </p:txBody>
      </p:sp>
      <p:sp>
        <p:nvSpPr>
          <p:cNvPr id="6" name="object 11"/>
          <p:cNvSpPr txBox="1"/>
          <p:nvPr/>
        </p:nvSpPr>
        <p:spPr>
          <a:xfrm>
            <a:off x="1357290" y="4071942"/>
            <a:ext cx="7531168" cy="593111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spcBef>
                <a:spcPts val="305"/>
              </a:spcBef>
            </a:pPr>
            <a:r>
              <a:rPr lang="ru-RU" b="1" spc="-1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Для педагогических работников, имеющих стаж педагогической работы не менее 30 лет </a:t>
            </a:r>
            <a:endParaRPr lang="ru-RU" b="1" dirty="0">
              <a:solidFill>
                <a:srgbClr val="4472C4">
                  <a:lumMod val="75000"/>
                </a:srgb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Овал 41"/>
          <p:cNvSpPr/>
          <p:nvPr/>
        </p:nvSpPr>
        <p:spPr>
          <a:xfrm>
            <a:off x="285720" y="3357562"/>
            <a:ext cx="785818" cy="389677"/>
          </a:xfrm>
          <a:prstGeom prst="ellipse">
            <a:avLst/>
          </a:prstGeom>
          <a:solidFill>
            <a:srgbClr val="2D6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222673" y="3412619"/>
            <a:ext cx="756960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spcBef>
                <a:spcPts val="125"/>
              </a:spcBef>
            </a:pPr>
            <a:r>
              <a:rPr lang="ru-RU" sz="1400" dirty="0" smtClean="0">
                <a:solidFill>
                  <a:schemeClr val="bg1"/>
                </a:solidFill>
                <a:latin typeface="Proxima Nova Rg"/>
                <a:cs typeface="Proxima Nova Rg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+mj-lt"/>
                <a:cs typeface="Proxima Nova Rg"/>
              </a:rPr>
              <a:t>3.22.2</a:t>
            </a:r>
            <a:endParaRPr sz="1400" b="1" dirty="0">
              <a:solidFill>
                <a:schemeClr val="bg1"/>
              </a:solidFill>
              <a:latin typeface="+mj-lt"/>
              <a:cs typeface="Proxima Nova Rg"/>
            </a:endParaRPr>
          </a:p>
        </p:txBody>
      </p:sp>
      <p:sp>
        <p:nvSpPr>
          <p:cNvPr id="9" name="Овал 44"/>
          <p:cNvSpPr/>
          <p:nvPr/>
        </p:nvSpPr>
        <p:spPr>
          <a:xfrm>
            <a:off x="289719" y="4226574"/>
            <a:ext cx="853257" cy="389677"/>
          </a:xfrm>
          <a:prstGeom prst="ellipse">
            <a:avLst/>
          </a:prstGeom>
          <a:solidFill>
            <a:srgbClr val="2D6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269604" y="4290286"/>
            <a:ext cx="801934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spcBef>
                <a:spcPts val="125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+mj-lt"/>
                <a:cs typeface="Proxima Nova Rg"/>
              </a:rPr>
              <a:t>3.22.3</a:t>
            </a:r>
            <a:endParaRPr sz="1400" b="1" dirty="0">
              <a:solidFill>
                <a:schemeClr val="bg1"/>
              </a:solidFill>
              <a:latin typeface="+mj-lt"/>
              <a:cs typeface="Proxima Nova Rg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2999494" y="3644093"/>
            <a:ext cx="109538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spcBef>
                <a:spcPts val="125"/>
              </a:spcBef>
            </a:pPr>
            <a:r>
              <a:rPr lang="ru-RU" sz="2400" b="1" spc="-25" dirty="0">
                <a:solidFill>
                  <a:srgbClr val="FFFFFF"/>
                </a:solidFill>
                <a:latin typeface="Proxima Nova Rg"/>
                <a:cs typeface="Proxima Nova Rg"/>
              </a:rPr>
              <a:t>1</a:t>
            </a:r>
            <a:endParaRPr sz="2400" dirty="0">
              <a:solidFill>
                <a:prstClr val="black"/>
              </a:solidFill>
              <a:latin typeface="Proxima Nova Rg"/>
              <a:cs typeface="Proxima Nova Rg"/>
            </a:endParaRPr>
          </a:p>
        </p:txBody>
      </p:sp>
      <p:sp>
        <p:nvSpPr>
          <p:cNvPr id="12" name="object 9"/>
          <p:cNvSpPr txBox="1"/>
          <p:nvPr/>
        </p:nvSpPr>
        <p:spPr>
          <a:xfrm>
            <a:off x="5906359" y="3632744"/>
            <a:ext cx="109538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spcBef>
                <a:spcPts val="125"/>
              </a:spcBef>
            </a:pPr>
            <a:r>
              <a:rPr lang="ru-RU" sz="2400" b="1" spc="-25" dirty="0">
                <a:solidFill>
                  <a:srgbClr val="FFFFFF"/>
                </a:solidFill>
                <a:latin typeface="Proxima Nova Rg"/>
                <a:cs typeface="Proxima Nova Rg"/>
              </a:rPr>
              <a:t>1</a:t>
            </a:r>
            <a:endParaRPr sz="2400" dirty="0">
              <a:solidFill>
                <a:prstClr val="black"/>
              </a:solidFill>
              <a:latin typeface="Proxima Nova Rg"/>
              <a:cs typeface="Proxima Nova Rg"/>
            </a:endParaRPr>
          </a:p>
        </p:txBody>
      </p:sp>
      <p:sp>
        <p:nvSpPr>
          <p:cNvPr id="13" name="object 9"/>
          <p:cNvSpPr txBox="1"/>
          <p:nvPr/>
        </p:nvSpPr>
        <p:spPr>
          <a:xfrm>
            <a:off x="8978873" y="3658719"/>
            <a:ext cx="109538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spcBef>
                <a:spcPts val="125"/>
              </a:spcBef>
            </a:pPr>
            <a:r>
              <a:rPr lang="ru-RU" sz="2400" b="1" spc="-25" dirty="0">
                <a:solidFill>
                  <a:srgbClr val="FFFFFF"/>
                </a:solidFill>
                <a:latin typeface="Proxima Nova Rg"/>
                <a:cs typeface="Proxima Nova Rg"/>
              </a:rPr>
              <a:t>1</a:t>
            </a:r>
            <a:endParaRPr sz="2400" dirty="0">
              <a:solidFill>
                <a:prstClr val="black"/>
              </a:solidFill>
              <a:latin typeface="Proxima Nova Rg"/>
              <a:cs typeface="Proxima Nova Rg"/>
            </a:endParaRPr>
          </a:p>
        </p:txBody>
      </p:sp>
      <p:sp>
        <p:nvSpPr>
          <p:cNvPr id="14" name="object 9"/>
          <p:cNvSpPr txBox="1"/>
          <p:nvPr/>
        </p:nvSpPr>
        <p:spPr>
          <a:xfrm>
            <a:off x="2999494" y="4565773"/>
            <a:ext cx="109538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spcBef>
                <a:spcPts val="125"/>
              </a:spcBef>
            </a:pPr>
            <a:r>
              <a:rPr lang="ru-RU" sz="2400" b="1" spc="-25" dirty="0" smtClean="0">
                <a:solidFill>
                  <a:srgbClr val="FFFFFF"/>
                </a:solidFill>
                <a:latin typeface="Proxima Nova Rg"/>
                <a:cs typeface="Proxima Nova Rg"/>
              </a:rPr>
              <a:t>2</a:t>
            </a:r>
            <a:endParaRPr sz="2400" dirty="0">
              <a:solidFill>
                <a:prstClr val="black"/>
              </a:solidFill>
              <a:latin typeface="Proxima Nova Rg"/>
              <a:cs typeface="Proxima Nova Rg"/>
            </a:endParaRPr>
          </a:p>
        </p:txBody>
      </p:sp>
      <p:sp>
        <p:nvSpPr>
          <p:cNvPr id="15" name="object 9"/>
          <p:cNvSpPr txBox="1"/>
          <p:nvPr/>
        </p:nvSpPr>
        <p:spPr>
          <a:xfrm>
            <a:off x="8989980" y="4647338"/>
            <a:ext cx="109538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spcBef>
                <a:spcPts val="125"/>
              </a:spcBef>
            </a:pPr>
            <a:r>
              <a:rPr lang="ru-RU" sz="2400" b="1" spc="-25" dirty="0" smtClean="0">
                <a:solidFill>
                  <a:srgbClr val="FFFFFF"/>
                </a:solidFill>
                <a:latin typeface="Proxima Nova Rg"/>
                <a:cs typeface="Proxima Nova Rg"/>
              </a:rPr>
              <a:t>2</a:t>
            </a:r>
            <a:endParaRPr sz="2400" dirty="0">
              <a:solidFill>
                <a:prstClr val="black"/>
              </a:solidFill>
              <a:latin typeface="Proxima Nova Rg"/>
              <a:cs typeface="Proxima Nova Rg"/>
            </a:endParaRPr>
          </a:p>
        </p:txBody>
      </p:sp>
      <p:sp>
        <p:nvSpPr>
          <p:cNvPr id="16" name="object 11"/>
          <p:cNvSpPr txBox="1"/>
          <p:nvPr/>
        </p:nvSpPr>
        <p:spPr>
          <a:xfrm>
            <a:off x="1357290" y="3214340"/>
            <a:ext cx="7643865" cy="593111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spcBef>
                <a:spcPts val="305"/>
              </a:spcBef>
            </a:pPr>
            <a:r>
              <a:rPr lang="ru-RU" b="1" spc="-1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Для педагогических работников, достигших возраста 55 лет для женщин и 60 лет для мужчин и имеющих стаж педагогической работы не менее 25 лет </a:t>
            </a:r>
            <a:endParaRPr lang="ru-RU" b="1" dirty="0">
              <a:solidFill>
                <a:srgbClr val="4472C4">
                  <a:lumMod val="75000"/>
                </a:srgb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object 9"/>
          <p:cNvSpPr txBox="1"/>
          <p:nvPr/>
        </p:nvSpPr>
        <p:spPr>
          <a:xfrm>
            <a:off x="3005902" y="5620112"/>
            <a:ext cx="109538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spcBef>
                <a:spcPts val="125"/>
              </a:spcBef>
            </a:pPr>
            <a:r>
              <a:rPr lang="ru-RU" sz="2400" b="1" spc="-25" dirty="0">
                <a:solidFill>
                  <a:srgbClr val="FFFFFF"/>
                </a:solidFill>
                <a:latin typeface="Proxima Nova Rg"/>
                <a:cs typeface="Proxima Nova Rg"/>
              </a:rPr>
              <a:t>3</a:t>
            </a:r>
            <a:endParaRPr sz="2400" dirty="0">
              <a:solidFill>
                <a:prstClr val="black"/>
              </a:solidFill>
              <a:latin typeface="Proxima Nova Rg"/>
              <a:cs typeface="Proxima Nova Rg"/>
            </a:endParaRPr>
          </a:p>
        </p:txBody>
      </p:sp>
      <p:sp>
        <p:nvSpPr>
          <p:cNvPr id="18" name="Овал 74"/>
          <p:cNvSpPr/>
          <p:nvPr/>
        </p:nvSpPr>
        <p:spPr>
          <a:xfrm>
            <a:off x="214282" y="5230435"/>
            <a:ext cx="928694" cy="389677"/>
          </a:xfrm>
          <a:prstGeom prst="ellipse">
            <a:avLst/>
          </a:prstGeom>
          <a:solidFill>
            <a:srgbClr val="2D6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spcBef>
                <a:spcPts val="125"/>
              </a:spcBef>
            </a:pPr>
            <a:r>
              <a:rPr lang="ru-RU" sz="1400" b="1" spc="-25" dirty="0" smtClean="0">
                <a:solidFill>
                  <a:srgbClr val="FFFFFF"/>
                </a:solidFill>
                <a:latin typeface="+mj-lt"/>
                <a:cs typeface="Proxima Nova Rg"/>
              </a:rPr>
              <a:t>3.22.4</a:t>
            </a:r>
            <a:endParaRPr lang="ru-RU" sz="1400" dirty="0">
              <a:solidFill>
                <a:prstClr val="white"/>
              </a:solidFill>
              <a:latin typeface="+mj-lt"/>
              <a:cs typeface="Proxima Nova Rg"/>
            </a:endParaRPr>
          </a:p>
        </p:txBody>
      </p:sp>
      <p:sp>
        <p:nvSpPr>
          <p:cNvPr id="19" name="object 11"/>
          <p:cNvSpPr txBox="1"/>
          <p:nvPr/>
        </p:nvSpPr>
        <p:spPr>
          <a:xfrm>
            <a:off x="1285852" y="4929198"/>
            <a:ext cx="7643866" cy="1516441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algn="just">
              <a:spcBef>
                <a:spcPts val="305"/>
              </a:spcBef>
            </a:pPr>
            <a:r>
              <a:rPr lang="ru-RU" sz="1600" b="1" spc="-1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Для педагогических работников, победителей и лауреатов регионального и заключительных этапов  общероссийского конкурса «Воспитатель года России», победители и лауреаты региональных профессиональных конкурсов,  подготовивших победителей очных международных и всероссийских олимпиад, конкурсов, соревнований, а также очных региональных олимпиад (по профилю преподаваемого предмета ) и т.д.</a:t>
            </a:r>
            <a:endParaRPr lang="ru-RU" sz="1600" b="1" dirty="0">
              <a:solidFill>
                <a:srgbClr val="4472C4">
                  <a:lumMod val="75000"/>
                </a:srgbClr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57166"/>
            <a:ext cx="9144000" cy="5515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spcBef>
                <a:spcPts val="100"/>
              </a:spcBef>
            </a:pPr>
            <a:endParaRPr lang="ru-RU" sz="2000" b="1" dirty="0">
              <a:solidFill>
                <a:schemeClr val="bg1"/>
              </a:solidFill>
              <a:latin typeface="+mj-lt"/>
              <a:cs typeface="Proxima Nova Bl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269604" y="4290286"/>
            <a:ext cx="801934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spcBef>
                <a:spcPts val="125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+mj-lt"/>
                <a:cs typeface="Proxima Nova Rg"/>
              </a:rPr>
              <a:t>3.22.3</a:t>
            </a:r>
            <a:endParaRPr sz="1400" b="1" dirty="0">
              <a:solidFill>
                <a:schemeClr val="bg1"/>
              </a:solidFill>
              <a:latin typeface="+mj-lt"/>
              <a:cs typeface="Proxima Nova Rg"/>
            </a:endParaRPr>
          </a:p>
        </p:txBody>
      </p:sp>
      <p:sp>
        <p:nvSpPr>
          <p:cNvPr id="12" name="object 9"/>
          <p:cNvSpPr txBox="1"/>
          <p:nvPr/>
        </p:nvSpPr>
        <p:spPr>
          <a:xfrm>
            <a:off x="5906359" y="3632744"/>
            <a:ext cx="109538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spcBef>
                <a:spcPts val="125"/>
              </a:spcBef>
            </a:pPr>
            <a:r>
              <a:rPr lang="ru-RU" sz="2400" b="1" spc="-25" dirty="0">
                <a:solidFill>
                  <a:srgbClr val="FFFFFF"/>
                </a:solidFill>
                <a:latin typeface="Proxima Nova Rg"/>
                <a:cs typeface="Proxima Nova Rg"/>
              </a:rPr>
              <a:t>1</a:t>
            </a:r>
            <a:endParaRPr sz="2400" dirty="0">
              <a:solidFill>
                <a:prstClr val="black"/>
              </a:solidFill>
              <a:latin typeface="Proxima Nova Rg"/>
              <a:cs typeface="Proxima Nova Rg"/>
            </a:endParaRPr>
          </a:p>
        </p:txBody>
      </p:sp>
      <p:sp>
        <p:nvSpPr>
          <p:cNvPr id="13" name="object 9"/>
          <p:cNvSpPr txBox="1"/>
          <p:nvPr/>
        </p:nvSpPr>
        <p:spPr>
          <a:xfrm>
            <a:off x="8978873" y="3658719"/>
            <a:ext cx="109538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spcBef>
                <a:spcPts val="125"/>
              </a:spcBef>
            </a:pPr>
            <a:r>
              <a:rPr lang="ru-RU" sz="2400" b="1" spc="-25" dirty="0">
                <a:solidFill>
                  <a:srgbClr val="FFFFFF"/>
                </a:solidFill>
                <a:latin typeface="Proxima Nova Rg"/>
                <a:cs typeface="Proxima Nova Rg"/>
              </a:rPr>
              <a:t>1</a:t>
            </a:r>
            <a:endParaRPr sz="2400" dirty="0">
              <a:solidFill>
                <a:prstClr val="black"/>
              </a:solidFill>
              <a:latin typeface="Proxima Nova Rg"/>
              <a:cs typeface="Proxima Nova Rg"/>
            </a:endParaRPr>
          </a:p>
        </p:txBody>
      </p:sp>
      <p:sp>
        <p:nvSpPr>
          <p:cNvPr id="15" name="object 9"/>
          <p:cNvSpPr txBox="1"/>
          <p:nvPr/>
        </p:nvSpPr>
        <p:spPr>
          <a:xfrm>
            <a:off x="8989980" y="4647338"/>
            <a:ext cx="109538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spcBef>
                <a:spcPts val="125"/>
              </a:spcBef>
            </a:pPr>
            <a:r>
              <a:rPr lang="ru-RU" sz="2400" b="1" spc="-25" dirty="0" smtClean="0">
                <a:solidFill>
                  <a:srgbClr val="FFFFFF"/>
                </a:solidFill>
                <a:latin typeface="Proxima Nova Rg"/>
                <a:cs typeface="Proxima Nova Rg"/>
              </a:rPr>
              <a:t>2</a:t>
            </a:r>
            <a:endParaRPr sz="2400" dirty="0">
              <a:solidFill>
                <a:prstClr val="black"/>
              </a:solidFill>
              <a:latin typeface="Proxima Nova Rg"/>
              <a:cs typeface="Proxima Nova Rg"/>
            </a:endParaRPr>
          </a:p>
        </p:txBody>
      </p:sp>
      <p:sp>
        <p:nvSpPr>
          <p:cNvPr id="20" name="TextBox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9B68083D-A193-4518-B242-3677DA5A26E7}"/>
              </a:ext>
            </a:extLst>
          </p:cNvPr>
          <p:cNvSpPr txBox="1"/>
          <p:nvPr/>
        </p:nvSpPr>
        <p:spPr>
          <a:xfrm>
            <a:off x="532660" y="1720840"/>
            <a:ext cx="8078681" cy="39087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1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ВЛАДИМИРСКОЙ ОБЛАСТИ</a:t>
            </a:r>
          </a:p>
          <a:p>
            <a:pPr algn="ctr"/>
            <a:r>
              <a:rPr lang="ru-RU" sz="1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"РЕГИОНАЛЬНЫЙ ИНФОРМАЦИОННО-АНАЛИТИЧЕСКИЙ ЦЕНТР </a:t>
            </a:r>
            <a:endParaRPr lang="ru-RU" sz="14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</a:t>
            </a:r>
            <a:r>
              <a:rPr lang="ru-RU" sz="1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ОБРАЗОВАНИЯ"</a:t>
            </a:r>
          </a:p>
          <a:p>
            <a:pPr algn="ctr"/>
            <a:endParaRPr lang="ru-RU" dirty="0"/>
          </a:p>
          <a:p>
            <a:pPr algn="ctr"/>
            <a:r>
              <a:rPr lang="ru-RU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</a:p>
          <a:p>
            <a:pPr algn="ctr"/>
            <a:endParaRPr lang="ru-RU" sz="16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  <a:r>
              <a:rPr lang="ru-RU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8(4922)53-02-65, </a:t>
            </a:r>
          </a:p>
          <a:p>
            <a:pPr algn="ctr"/>
            <a:r>
              <a:rPr lang="ru-RU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-mail:</a:t>
            </a:r>
            <a:r>
              <a:rPr lang="en-US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 general@riacoko33.ru</a:t>
            </a:r>
            <a:endParaRPr lang="ru-RU" sz="1600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https://riacoko33.ru </a:t>
            </a:r>
            <a:endParaRPr lang="ru-RU" sz="16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обеспечения процедур аттестации педагогических работников</a:t>
            </a:r>
          </a:p>
          <a:p>
            <a:pPr algn="ctr"/>
            <a:endParaRPr lang="en-US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  <a:r>
              <a:rPr lang="ru-RU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8(4922) 77-76-81</a:t>
            </a:r>
          </a:p>
          <a:p>
            <a:pPr algn="ctr"/>
            <a:r>
              <a:rPr lang="ru-RU" sz="1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8(4922</a:t>
            </a:r>
            <a:r>
              <a:rPr lang="ru-RU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77-76-82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771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5715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Нормативно-правовые документы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428736"/>
            <a:ext cx="5572164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428736"/>
            <a:ext cx="4751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Документы федерального уровня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2571744"/>
            <a:ext cx="614366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Федеральный закон  Российской Федерации от 29.12.2012  № 273-ФЗ «Об образовании в Российской Федерации»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3786190"/>
            <a:ext cx="6143668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75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/>
                <a:ea typeface="Calibri"/>
              </a:rPr>
              <a:t>Приказ Министерства просвещения Российской Федерации от 24.03. 2023 № 196 «Об утверждении Порядка аттестации педагогических работников организаций, осуществляющих образовательную деятельность»</a:t>
            </a:r>
            <a:endParaRPr lang="ru-RU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7" name="Нашивка 6"/>
          <p:cNvSpPr/>
          <p:nvPr/>
        </p:nvSpPr>
        <p:spPr>
          <a:xfrm rot="5400000">
            <a:off x="946521" y="2696760"/>
            <a:ext cx="857256" cy="67866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 rot="5400000">
            <a:off x="964381" y="4107661"/>
            <a:ext cx="785818" cy="7143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5715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Порядок проведения аттестации педагогических работников </a:t>
            </a:r>
            <a:endParaRPr lang="ru-RU" sz="2000" b="1" dirty="0">
              <a:solidFill>
                <a:schemeClr val="bg1"/>
              </a:solidFill>
              <a:latin typeface="+mj-lt"/>
              <a:cs typeface="Proxima Nova B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928802"/>
            <a:ext cx="3357586" cy="38576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2071678"/>
            <a:ext cx="3214710" cy="3685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spcBef>
                <a:spcPts val="305"/>
              </a:spcBef>
            </a:pP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Применяется к педагогическим работникам (за исключением педагогических работников, относящихся к профессорско-преподавательскому составу), замещающим должности, поименованные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 подразделе 2 раздела I номенклатуры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организаций, утвержденной постановлением Правительства Российской Федерации от 21 февраля 2022 г. N 225</a:t>
            </a:r>
            <a:endParaRPr lang="ru-RU" sz="1400" b="1" kern="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12700" marR="5080" lvl="0" algn="just">
              <a:spcBef>
                <a:spcPts val="305"/>
              </a:spcBef>
            </a:pPr>
            <a:endParaRPr lang="ru-RU" sz="1300" b="1" spc="-1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object 18"/>
          <p:cNvGrpSpPr/>
          <p:nvPr/>
        </p:nvGrpSpPr>
        <p:grpSpPr>
          <a:xfrm>
            <a:off x="357158" y="1285860"/>
            <a:ext cx="714380" cy="642942"/>
            <a:chOff x="839685" y="1654351"/>
            <a:chExt cx="488315" cy="486409"/>
          </a:xfrm>
        </p:grpSpPr>
        <p:sp>
          <p:nvSpPr>
            <p:cNvPr id="12" name="object 19"/>
            <p:cNvSpPr/>
            <p:nvPr/>
          </p:nvSpPr>
          <p:spPr>
            <a:xfrm>
              <a:off x="839685" y="1654351"/>
              <a:ext cx="488315" cy="486409"/>
            </a:xfrm>
            <a:custGeom>
              <a:avLst/>
              <a:gdLst/>
              <a:ahLst/>
              <a:cxnLst/>
              <a:rect l="l" t="t" r="r" b="b"/>
              <a:pathLst>
                <a:path w="488315" h="486410">
                  <a:moveTo>
                    <a:pt x="439661" y="0"/>
                  </a:moveTo>
                  <a:lnTo>
                    <a:pt x="48425" y="0"/>
                  </a:lnTo>
                  <a:lnTo>
                    <a:pt x="26844" y="3051"/>
                  </a:lnTo>
                  <a:lnTo>
                    <a:pt x="11777" y="12342"/>
                  </a:lnTo>
                  <a:lnTo>
                    <a:pt x="2928" y="28194"/>
                  </a:lnTo>
                  <a:lnTo>
                    <a:pt x="0" y="50927"/>
                  </a:lnTo>
                  <a:lnTo>
                    <a:pt x="88" y="340588"/>
                  </a:lnTo>
                  <a:lnTo>
                    <a:pt x="3071" y="362231"/>
                  </a:lnTo>
                  <a:lnTo>
                    <a:pt x="11906" y="377536"/>
                  </a:lnTo>
                  <a:lnTo>
                    <a:pt x="26685" y="386672"/>
                  </a:lnTo>
                  <a:lnTo>
                    <a:pt x="47497" y="389813"/>
                  </a:lnTo>
                  <a:lnTo>
                    <a:pt x="118641" y="389650"/>
                  </a:lnTo>
                  <a:lnTo>
                    <a:pt x="154202" y="389769"/>
                  </a:lnTo>
                  <a:lnTo>
                    <a:pt x="201831" y="391981"/>
                  </a:lnTo>
                  <a:lnTo>
                    <a:pt x="268568" y="424194"/>
                  </a:lnTo>
                  <a:lnTo>
                    <a:pt x="365950" y="486156"/>
                  </a:lnTo>
                  <a:lnTo>
                    <a:pt x="365950" y="389978"/>
                  </a:lnTo>
                  <a:lnTo>
                    <a:pt x="437972" y="389978"/>
                  </a:lnTo>
                  <a:lnTo>
                    <a:pt x="460638" y="386810"/>
                  </a:lnTo>
                  <a:lnTo>
                    <a:pt x="476173" y="377509"/>
                  </a:lnTo>
                  <a:lnTo>
                    <a:pt x="485117" y="361409"/>
                  </a:lnTo>
                  <a:lnTo>
                    <a:pt x="488010" y="337845"/>
                  </a:lnTo>
                  <a:lnTo>
                    <a:pt x="488010" y="50927"/>
                  </a:lnTo>
                  <a:lnTo>
                    <a:pt x="485097" y="28135"/>
                  </a:lnTo>
                  <a:lnTo>
                    <a:pt x="476299" y="12290"/>
                  </a:lnTo>
                  <a:lnTo>
                    <a:pt x="461269" y="3031"/>
                  </a:lnTo>
                  <a:lnTo>
                    <a:pt x="439661" y="0"/>
                  </a:lnTo>
                  <a:close/>
                </a:path>
              </a:pathLst>
            </a:custGeom>
            <a:solidFill>
              <a:srgbClr val="2D67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20"/>
            <p:cNvSpPr/>
            <p:nvPr/>
          </p:nvSpPr>
          <p:spPr>
            <a:xfrm>
              <a:off x="896518" y="1741271"/>
              <a:ext cx="374650" cy="205740"/>
            </a:xfrm>
            <a:custGeom>
              <a:avLst/>
              <a:gdLst/>
              <a:ahLst/>
              <a:cxnLst/>
              <a:rect l="l" t="t" r="r" b="b"/>
              <a:pathLst>
                <a:path w="374650" h="205739">
                  <a:moveTo>
                    <a:pt x="374307" y="163499"/>
                  </a:moveTo>
                  <a:lnTo>
                    <a:pt x="128714" y="163499"/>
                  </a:lnTo>
                  <a:lnTo>
                    <a:pt x="128714" y="205714"/>
                  </a:lnTo>
                  <a:lnTo>
                    <a:pt x="374307" y="205714"/>
                  </a:lnTo>
                  <a:lnTo>
                    <a:pt x="374307" y="163499"/>
                  </a:lnTo>
                  <a:close/>
                </a:path>
                <a:path w="374650" h="205739">
                  <a:moveTo>
                    <a:pt x="374307" y="79565"/>
                  </a:moveTo>
                  <a:lnTo>
                    <a:pt x="0" y="79565"/>
                  </a:lnTo>
                  <a:lnTo>
                    <a:pt x="0" y="121818"/>
                  </a:lnTo>
                  <a:lnTo>
                    <a:pt x="374307" y="121818"/>
                  </a:lnTo>
                  <a:lnTo>
                    <a:pt x="374307" y="79565"/>
                  </a:lnTo>
                  <a:close/>
                </a:path>
                <a:path w="374650" h="205739">
                  <a:moveTo>
                    <a:pt x="374307" y="0"/>
                  </a:moveTo>
                  <a:lnTo>
                    <a:pt x="0" y="0"/>
                  </a:lnTo>
                  <a:lnTo>
                    <a:pt x="0" y="42214"/>
                  </a:lnTo>
                  <a:lnTo>
                    <a:pt x="374307" y="42214"/>
                  </a:lnTo>
                  <a:lnTo>
                    <a:pt x="3743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500562" y="1000108"/>
            <a:ext cx="4429124" cy="5857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Должности иных педагогических работников</a:t>
            </a:r>
          </a:p>
          <a:p>
            <a:pPr algn="ctr">
              <a:spcAft>
                <a:spcPts val="0"/>
              </a:spcAft>
            </a:pPr>
            <a:endParaRPr lang="ru-RU" sz="1100" b="1" dirty="0" smtClean="0">
              <a:solidFill>
                <a:schemeClr val="tx2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</a:p>
          <a:p>
            <a:pPr indent="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Инструктор-методист</a:t>
            </a:r>
          </a:p>
          <a:p>
            <a:pPr indent="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Инструктор по труду</a:t>
            </a:r>
          </a:p>
          <a:p>
            <a:pPr indent="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indent="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Концертмейстер</a:t>
            </a:r>
          </a:p>
          <a:p>
            <a:pPr indent="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Логопед</a:t>
            </a:r>
          </a:p>
          <a:p>
            <a:pPr indent="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Мастер производственного обучения</a:t>
            </a:r>
          </a:p>
          <a:p>
            <a:pPr indent="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Методист</a:t>
            </a:r>
          </a:p>
          <a:p>
            <a:pPr indent="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Музыкальный руководитель</a:t>
            </a:r>
          </a:p>
          <a:p>
            <a:pPr indent="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Педагог дополнительного образования</a:t>
            </a:r>
          </a:p>
          <a:p>
            <a:pPr indent="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Педагог-библиотекарь</a:t>
            </a:r>
          </a:p>
          <a:p>
            <a:pPr indent="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Педагог-организатор</a:t>
            </a:r>
          </a:p>
          <a:p>
            <a:pPr indent="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Педагог-психолог</a:t>
            </a:r>
          </a:p>
          <a:p>
            <a:pPr indent="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Преподаватель</a:t>
            </a:r>
          </a:p>
          <a:p>
            <a:pPr indent="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Преподаватель-организатор основ безопасности </a:t>
            </a:r>
          </a:p>
          <a:p>
            <a:pPr indent="342900" algn="just">
              <a:spcAft>
                <a:spcPts val="0"/>
              </a:spcAft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жизнедеятельности</a:t>
            </a:r>
          </a:p>
          <a:p>
            <a:pPr indent="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физического воспитания</a:t>
            </a:r>
          </a:p>
          <a:p>
            <a:pPr indent="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Советник директора по воспитанию и взаимодействию </a:t>
            </a:r>
          </a:p>
          <a:p>
            <a:pPr indent="342900" algn="just">
              <a:spcAft>
                <a:spcPts val="0"/>
              </a:spcAft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 детскими общественными объединениями</a:t>
            </a:r>
          </a:p>
          <a:p>
            <a:pPr indent="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педагог</a:t>
            </a:r>
          </a:p>
          <a:p>
            <a:pPr indent="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Старший вожатый</a:t>
            </a:r>
          </a:p>
          <a:p>
            <a:pPr indent="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Старший воспитатель</a:t>
            </a:r>
          </a:p>
          <a:p>
            <a:pPr indent="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Старший инструктор-методист</a:t>
            </a:r>
          </a:p>
          <a:p>
            <a:pPr indent="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Старший методист</a:t>
            </a:r>
          </a:p>
          <a:p>
            <a:pPr indent="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Старший педагог дополнительного образования</a:t>
            </a:r>
          </a:p>
          <a:p>
            <a:pPr indent="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Старший тренер-преподаватель</a:t>
            </a:r>
          </a:p>
          <a:p>
            <a:pPr indent="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Тренер-преподаватель</a:t>
            </a:r>
          </a:p>
          <a:p>
            <a:pPr indent="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Тьютор</a:t>
            </a:r>
            <a:endParaRPr lang="ru-RU" sz="1100" b="1" dirty="0" smtClean="0">
              <a:solidFill>
                <a:schemeClr val="tx2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Учитель</a:t>
            </a:r>
          </a:p>
          <a:p>
            <a:pPr indent="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Учитель-дефектолог</a:t>
            </a:r>
          </a:p>
          <a:p>
            <a:pPr indent="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Учитель-логопед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bject 2"/>
          <p:cNvSpPr/>
          <p:nvPr/>
        </p:nvSpPr>
        <p:spPr>
          <a:xfrm>
            <a:off x="4214810" y="1142984"/>
            <a:ext cx="77153" cy="5483308"/>
          </a:xfrm>
          <a:custGeom>
            <a:avLst/>
            <a:gdLst/>
            <a:ahLst/>
            <a:cxnLst/>
            <a:rect l="l" t="t" r="r" b="b"/>
            <a:pathLst>
              <a:path w="102870" h="5263515">
                <a:moveTo>
                  <a:pt x="102857" y="0"/>
                </a:moveTo>
                <a:lnTo>
                  <a:pt x="0" y="0"/>
                </a:lnTo>
                <a:lnTo>
                  <a:pt x="0" y="5263235"/>
                </a:lnTo>
                <a:lnTo>
                  <a:pt x="102857" y="5263235"/>
                </a:lnTo>
                <a:lnTo>
                  <a:pt x="102857" y="0"/>
                </a:lnTo>
                <a:close/>
              </a:path>
            </a:pathLst>
          </a:custGeom>
          <a:solidFill>
            <a:srgbClr val="0F60A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5715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Порядок проведения аттестации педагогических работников </a:t>
            </a:r>
            <a:endParaRPr lang="ru-RU" sz="2000" b="1" dirty="0">
              <a:solidFill>
                <a:schemeClr val="bg1"/>
              </a:solidFill>
              <a:latin typeface="+mj-lt"/>
              <a:cs typeface="Proxima Nova Bl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0833" t="1909" r="30873" b="2395"/>
          <a:stretch>
            <a:fillRect/>
          </a:stretch>
        </p:blipFill>
        <p:spPr bwMode="auto">
          <a:xfrm>
            <a:off x="928662" y="1071546"/>
            <a:ext cx="2786082" cy="37646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" name="Овал 4"/>
          <p:cNvSpPr/>
          <p:nvPr/>
        </p:nvSpPr>
        <p:spPr>
          <a:xfrm>
            <a:off x="928662" y="3429000"/>
            <a:ext cx="2786082" cy="714380"/>
          </a:xfrm>
          <a:prstGeom prst="ellipse">
            <a:avLst/>
          </a:prstGeom>
          <a:noFill/>
          <a:ln w="25400" cap="flat" cmpd="sng" algn="ctr">
            <a:solidFill>
              <a:srgbClr val="2D67A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800" b="0" i="0" u="none" strike="noStrike" kern="0" cap="none" spc="0" normalizeH="0" baseline="0" noProof="0">
              <a:ln w="38100">
                <a:solidFill>
                  <a:schemeClr val="tx1"/>
                </a:solidFill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4786322"/>
            <a:ext cx="3357586" cy="1815882"/>
          </a:xfrm>
          <a:prstGeom prst="rect">
            <a:avLst/>
          </a:prstGeom>
          <a:ln w="28575">
            <a:solidFill>
              <a:srgbClr val="275C9D"/>
            </a:solidFill>
          </a:ln>
        </p:spPr>
        <p:txBody>
          <a:bodyPr wrap="square">
            <a:spAutoFit/>
          </a:bodyPr>
          <a:lstStyle/>
          <a:p>
            <a:r>
              <a:rPr lang="ru-RU" sz="1400" b="1" kern="0" dirty="0" smtClea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Установить, что </a:t>
            </a:r>
            <a:r>
              <a:rPr lang="ru-RU" sz="1400" b="1" kern="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квалификационные категории, установленные педагогическим  работникам</a:t>
            </a:r>
            <a:r>
              <a:rPr lang="ru-RU" sz="1400" b="1" kern="0" dirty="0" smtClea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 организаций, осуществляющих образовательную деятельность, </a:t>
            </a:r>
            <a:r>
              <a:rPr lang="ru-RU" sz="1400" b="1" kern="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до вступления в силу настоящего приказа, сохраняются в течение срока, на который они были установлены.</a:t>
            </a:r>
            <a:endParaRPr lang="ru-RU" sz="1400" dirty="0">
              <a:latin typeface="+mj-lt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/>
          <a:srcRect l="30974" t="1705" r="30903" b="2142"/>
          <a:stretch>
            <a:fillRect/>
          </a:stretch>
        </p:blipFill>
        <p:spPr bwMode="auto">
          <a:xfrm>
            <a:off x="5000628" y="1142984"/>
            <a:ext cx="3071834" cy="37885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6" name="Выгнутая вправо стрелка 25"/>
          <p:cNvSpPr/>
          <p:nvPr/>
        </p:nvSpPr>
        <p:spPr>
          <a:xfrm>
            <a:off x="8072462" y="2500306"/>
            <a:ext cx="928694" cy="292895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4"/>
          <p:cNvSpPr/>
          <p:nvPr/>
        </p:nvSpPr>
        <p:spPr>
          <a:xfrm>
            <a:off x="5000628" y="2143116"/>
            <a:ext cx="3071834" cy="642942"/>
          </a:xfrm>
          <a:prstGeom prst="ellipse">
            <a:avLst/>
          </a:prstGeom>
          <a:noFill/>
          <a:ln w="25400" cap="flat" cmpd="sng" algn="ctr">
            <a:solidFill>
              <a:srgbClr val="2D67A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800" b="0" i="0" u="none" strike="noStrike" kern="0" cap="none" spc="0" normalizeH="0" baseline="0" noProof="0">
              <a:ln w="38100">
                <a:solidFill>
                  <a:schemeClr val="tx1"/>
                </a:solidFill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857752" y="5143512"/>
            <a:ext cx="3357586" cy="830997"/>
          </a:xfrm>
          <a:prstGeom prst="rect">
            <a:avLst/>
          </a:prstGeom>
          <a:ln w="28575">
            <a:solidFill>
              <a:srgbClr val="275C9D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+mj-lt"/>
              </a:rPr>
              <a:t>Настоящий приказ вступил в силу                 с 1 сентября 2023 г. и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действует до 31 августа 2029 года.</a:t>
            </a:r>
            <a:endParaRPr lang="ru-RU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Выгнутая вправо стрелка 33"/>
          <p:cNvSpPr/>
          <p:nvPr/>
        </p:nvSpPr>
        <p:spPr>
          <a:xfrm>
            <a:off x="3938582" y="3795714"/>
            <a:ext cx="731520" cy="14287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5715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Порядок проведения аттестации педагогических работников </a:t>
            </a:r>
            <a:endParaRPr lang="ru-RU" sz="2000" b="1" dirty="0">
              <a:solidFill>
                <a:schemeClr val="bg1"/>
              </a:solidFill>
              <a:latin typeface="+mj-lt"/>
              <a:cs typeface="Proxima Nova Bl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/>
          <a:srcRect l="30766" t="1687" r="30740" b="1960"/>
          <a:stretch>
            <a:fillRect/>
          </a:stretch>
        </p:blipFill>
        <p:spPr bwMode="auto">
          <a:xfrm>
            <a:off x="571472" y="1142984"/>
            <a:ext cx="3551668" cy="50006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929190" y="2143116"/>
            <a:ext cx="3929058" cy="2031325"/>
          </a:xfrm>
          <a:prstGeom prst="rect">
            <a:avLst/>
          </a:prstGeom>
          <a:ln w="28575">
            <a:solidFill>
              <a:srgbClr val="275C9D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b="1" kern="0" dirty="0" smtClean="0">
                <a:solidFill>
                  <a:srgbClr val="275C9D"/>
                </a:solidFill>
                <a:latin typeface="Calibri" panose="020F0502020204030204" pitchFamily="34" charset="0"/>
                <a:cs typeface="Times New Roman" pitchFamily="18" charset="0"/>
              </a:rPr>
              <a:t>В целях установления первой или высшей квалификационной категории, проводимой по желанию педагогического работника, </a:t>
            </a:r>
            <a:r>
              <a:rPr lang="ru-RU" b="1" kern="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срок, на который устанавливается квалификационная категория, не предусматривается.</a:t>
            </a:r>
            <a:endParaRPr lang="ru-RU" b="1" kern="0" dirty="0">
              <a:solidFill>
                <a:srgbClr val="C0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2" name="Овал 3"/>
          <p:cNvSpPr/>
          <p:nvPr/>
        </p:nvSpPr>
        <p:spPr>
          <a:xfrm>
            <a:off x="500034" y="3143248"/>
            <a:ext cx="3786214" cy="391887"/>
          </a:xfrm>
          <a:prstGeom prst="ellipse">
            <a:avLst/>
          </a:prstGeom>
          <a:noFill/>
          <a:ln w="25400" cap="flat" cmpd="sng" algn="ctr">
            <a:solidFill>
              <a:srgbClr val="275C9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Прямая со стрелкой 4"/>
          <p:cNvCxnSpPr>
            <a:cxnSpLocks/>
          </p:cNvCxnSpPr>
          <p:nvPr/>
        </p:nvCxnSpPr>
        <p:spPr>
          <a:xfrm flipV="1">
            <a:off x="4357686" y="3214686"/>
            <a:ext cx="500066" cy="142876"/>
          </a:xfrm>
          <a:prstGeom prst="straightConnector1">
            <a:avLst/>
          </a:prstGeom>
          <a:noFill/>
          <a:ln w="38100" cap="flat" cmpd="sng" algn="ctr">
            <a:solidFill>
              <a:srgbClr val="2D67AC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5715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Порядок проведения аттестации педагогических работников </a:t>
            </a:r>
            <a:endParaRPr lang="ru-RU" sz="2000" b="1" dirty="0">
              <a:solidFill>
                <a:schemeClr val="bg1"/>
              </a:solidFill>
              <a:latin typeface="+mj-lt"/>
              <a:cs typeface="Proxima Nova B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6169" t="22727" r="34662" b="9090"/>
          <a:stretch>
            <a:fillRect/>
          </a:stretch>
        </p:blipFill>
        <p:spPr bwMode="auto">
          <a:xfrm>
            <a:off x="500034" y="1071546"/>
            <a:ext cx="3842497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Овал 3"/>
          <p:cNvSpPr/>
          <p:nvPr/>
        </p:nvSpPr>
        <p:spPr>
          <a:xfrm flipV="1">
            <a:off x="428596" y="3143246"/>
            <a:ext cx="4143404" cy="1965567"/>
          </a:xfrm>
          <a:prstGeom prst="ellipse">
            <a:avLst/>
          </a:prstGeom>
          <a:noFill/>
          <a:ln w="25400" cap="flat" cmpd="sng" algn="ctr">
            <a:solidFill>
              <a:srgbClr val="275C9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1"/>
          <p:cNvSpPr txBox="1"/>
          <p:nvPr/>
        </p:nvSpPr>
        <p:spPr>
          <a:xfrm>
            <a:off x="5357818" y="2214554"/>
            <a:ext cx="3497063" cy="28533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spcBef>
                <a:spcPts val="305"/>
              </a:spcBef>
            </a:pPr>
            <a:r>
              <a:rPr lang="ru-RU" sz="1600" b="1" spc="-10" dirty="0" smtClean="0">
                <a:solidFill>
                  <a:srgbClr val="275C9D"/>
                </a:solidFill>
                <a:latin typeface="Proxima Nova Rg"/>
                <a:cs typeface="Proxima Nova Rg"/>
              </a:rPr>
              <a:t>По почте с письмом уведомлением</a:t>
            </a:r>
            <a:endParaRPr lang="ru-RU" sz="1600" b="1" dirty="0">
              <a:solidFill>
                <a:srgbClr val="275C9D"/>
              </a:solidFill>
              <a:latin typeface="Proxima Nova Rg"/>
              <a:cs typeface="Proxima Nova Rg"/>
            </a:endParaRPr>
          </a:p>
        </p:txBody>
      </p:sp>
      <p:sp>
        <p:nvSpPr>
          <p:cNvPr id="19" name="object 11"/>
          <p:cNvSpPr txBox="1"/>
          <p:nvPr/>
        </p:nvSpPr>
        <p:spPr>
          <a:xfrm>
            <a:off x="5357818" y="2928934"/>
            <a:ext cx="3497063" cy="127022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spcBef>
                <a:spcPts val="305"/>
              </a:spcBef>
            </a:pPr>
            <a:r>
              <a:rPr lang="ru-RU" sz="1600" b="1" spc="-10" dirty="0" smtClean="0">
                <a:solidFill>
                  <a:srgbClr val="275C9D"/>
                </a:solidFill>
                <a:latin typeface="Proxima Nova Rg"/>
                <a:cs typeface="Proxima Nova Rg"/>
              </a:rPr>
              <a:t>В форме электронного документа с использованием информационно-телекоммуникационных сетей общего пользования , в том числе сети «Интернет»</a:t>
            </a:r>
            <a:endParaRPr lang="ru-RU" sz="1600" b="1" dirty="0">
              <a:solidFill>
                <a:srgbClr val="275C9D"/>
              </a:solidFill>
              <a:latin typeface="Proxima Nova Rg"/>
              <a:cs typeface="Proxima Nova Rg"/>
            </a:endParaRPr>
          </a:p>
        </p:txBody>
      </p:sp>
      <p:sp>
        <p:nvSpPr>
          <p:cNvPr id="20" name="object 11"/>
          <p:cNvSpPr txBox="1"/>
          <p:nvPr/>
        </p:nvSpPr>
        <p:spPr>
          <a:xfrm>
            <a:off x="5357818" y="4714884"/>
            <a:ext cx="3639939" cy="1023998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spcBef>
                <a:spcPts val="305"/>
              </a:spcBef>
            </a:pPr>
            <a:r>
              <a:rPr lang="ru-RU" sz="1600" b="1" spc="-10" dirty="0" smtClean="0">
                <a:solidFill>
                  <a:srgbClr val="275C9D"/>
                </a:solidFill>
                <a:latin typeface="Proxima Nova Rg"/>
                <a:cs typeface="Proxima Nova Rg"/>
              </a:rPr>
              <a:t>Посредством федеральной  государственной системы «Единый портал государственных и муниципальных услуг» </a:t>
            </a:r>
            <a:endParaRPr lang="ru-RU" sz="1600" b="1" dirty="0">
              <a:solidFill>
                <a:srgbClr val="275C9D"/>
              </a:solidFill>
              <a:latin typeface="Proxima Nova Rg"/>
              <a:cs typeface="Proxima Nova Rg"/>
            </a:endParaRPr>
          </a:p>
        </p:txBody>
      </p:sp>
      <p:sp>
        <p:nvSpPr>
          <p:cNvPr id="21" name="object 15"/>
          <p:cNvSpPr/>
          <p:nvPr/>
        </p:nvSpPr>
        <p:spPr>
          <a:xfrm>
            <a:off x="4643438" y="2143116"/>
            <a:ext cx="436245" cy="382905"/>
          </a:xfrm>
          <a:custGeom>
            <a:avLst/>
            <a:gdLst/>
            <a:ahLst/>
            <a:cxn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2D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5"/>
          <p:cNvSpPr/>
          <p:nvPr/>
        </p:nvSpPr>
        <p:spPr>
          <a:xfrm>
            <a:off x="4643438" y="2928934"/>
            <a:ext cx="436245" cy="382905"/>
          </a:xfrm>
          <a:custGeom>
            <a:avLst/>
            <a:gdLst/>
            <a:ahLst/>
            <a:cxn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2D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5"/>
          <p:cNvSpPr/>
          <p:nvPr/>
        </p:nvSpPr>
        <p:spPr>
          <a:xfrm>
            <a:off x="4714876" y="4643446"/>
            <a:ext cx="436245" cy="382905"/>
          </a:xfrm>
          <a:custGeom>
            <a:avLst/>
            <a:gdLst/>
            <a:ahLst/>
            <a:cxn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2D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18"/>
          <p:cNvGrpSpPr/>
          <p:nvPr/>
        </p:nvGrpSpPr>
        <p:grpSpPr>
          <a:xfrm>
            <a:off x="5072066" y="1000108"/>
            <a:ext cx="488315" cy="486409"/>
            <a:chOff x="839685" y="1654351"/>
            <a:chExt cx="488315" cy="486409"/>
          </a:xfrm>
        </p:grpSpPr>
        <p:sp>
          <p:nvSpPr>
            <p:cNvPr id="25" name="object 19"/>
            <p:cNvSpPr/>
            <p:nvPr/>
          </p:nvSpPr>
          <p:spPr>
            <a:xfrm>
              <a:off x="839685" y="1654351"/>
              <a:ext cx="488315" cy="486409"/>
            </a:xfrm>
            <a:custGeom>
              <a:avLst/>
              <a:gdLst/>
              <a:ahLst/>
              <a:cxnLst/>
              <a:rect l="l" t="t" r="r" b="b"/>
              <a:pathLst>
                <a:path w="488315" h="486410">
                  <a:moveTo>
                    <a:pt x="439661" y="0"/>
                  </a:moveTo>
                  <a:lnTo>
                    <a:pt x="48425" y="0"/>
                  </a:lnTo>
                  <a:lnTo>
                    <a:pt x="26844" y="3051"/>
                  </a:lnTo>
                  <a:lnTo>
                    <a:pt x="11777" y="12342"/>
                  </a:lnTo>
                  <a:lnTo>
                    <a:pt x="2928" y="28194"/>
                  </a:lnTo>
                  <a:lnTo>
                    <a:pt x="0" y="50927"/>
                  </a:lnTo>
                  <a:lnTo>
                    <a:pt x="88" y="340588"/>
                  </a:lnTo>
                  <a:lnTo>
                    <a:pt x="3071" y="362231"/>
                  </a:lnTo>
                  <a:lnTo>
                    <a:pt x="11906" y="377536"/>
                  </a:lnTo>
                  <a:lnTo>
                    <a:pt x="26685" y="386672"/>
                  </a:lnTo>
                  <a:lnTo>
                    <a:pt x="47497" y="389813"/>
                  </a:lnTo>
                  <a:lnTo>
                    <a:pt x="118641" y="389650"/>
                  </a:lnTo>
                  <a:lnTo>
                    <a:pt x="154202" y="389769"/>
                  </a:lnTo>
                  <a:lnTo>
                    <a:pt x="201831" y="391981"/>
                  </a:lnTo>
                  <a:lnTo>
                    <a:pt x="268568" y="424194"/>
                  </a:lnTo>
                  <a:lnTo>
                    <a:pt x="365950" y="486156"/>
                  </a:lnTo>
                  <a:lnTo>
                    <a:pt x="365950" y="389978"/>
                  </a:lnTo>
                  <a:lnTo>
                    <a:pt x="437972" y="389978"/>
                  </a:lnTo>
                  <a:lnTo>
                    <a:pt x="460638" y="386810"/>
                  </a:lnTo>
                  <a:lnTo>
                    <a:pt x="476173" y="377509"/>
                  </a:lnTo>
                  <a:lnTo>
                    <a:pt x="485117" y="361409"/>
                  </a:lnTo>
                  <a:lnTo>
                    <a:pt x="488010" y="337845"/>
                  </a:lnTo>
                  <a:lnTo>
                    <a:pt x="488010" y="50927"/>
                  </a:lnTo>
                  <a:lnTo>
                    <a:pt x="485097" y="28135"/>
                  </a:lnTo>
                  <a:lnTo>
                    <a:pt x="476299" y="12290"/>
                  </a:lnTo>
                  <a:lnTo>
                    <a:pt x="461269" y="3031"/>
                  </a:lnTo>
                  <a:lnTo>
                    <a:pt x="439661" y="0"/>
                  </a:lnTo>
                  <a:close/>
                </a:path>
              </a:pathLst>
            </a:custGeom>
            <a:solidFill>
              <a:srgbClr val="2D67AC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" name="object 20"/>
            <p:cNvSpPr/>
            <p:nvPr/>
          </p:nvSpPr>
          <p:spPr>
            <a:xfrm>
              <a:off x="896518" y="1741271"/>
              <a:ext cx="374650" cy="205740"/>
            </a:xfrm>
            <a:custGeom>
              <a:avLst/>
              <a:gdLst/>
              <a:ahLst/>
              <a:cxnLst/>
              <a:rect l="l" t="t" r="r" b="b"/>
              <a:pathLst>
                <a:path w="374650" h="205739">
                  <a:moveTo>
                    <a:pt x="374307" y="163499"/>
                  </a:moveTo>
                  <a:lnTo>
                    <a:pt x="128714" y="163499"/>
                  </a:lnTo>
                  <a:lnTo>
                    <a:pt x="128714" y="205714"/>
                  </a:lnTo>
                  <a:lnTo>
                    <a:pt x="374307" y="205714"/>
                  </a:lnTo>
                  <a:lnTo>
                    <a:pt x="374307" y="163499"/>
                  </a:lnTo>
                  <a:close/>
                </a:path>
                <a:path w="374650" h="205739">
                  <a:moveTo>
                    <a:pt x="374307" y="79565"/>
                  </a:moveTo>
                  <a:lnTo>
                    <a:pt x="0" y="79565"/>
                  </a:lnTo>
                  <a:lnTo>
                    <a:pt x="0" y="121818"/>
                  </a:lnTo>
                  <a:lnTo>
                    <a:pt x="374307" y="121818"/>
                  </a:lnTo>
                  <a:lnTo>
                    <a:pt x="374307" y="79565"/>
                  </a:lnTo>
                  <a:close/>
                </a:path>
                <a:path w="374650" h="205739">
                  <a:moveTo>
                    <a:pt x="374307" y="0"/>
                  </a:moveTo>
                  <a:lnTo>
                    <a:pt x="0" y="0"/>
                  </a:lnTo>
                  <a:lnTo>
                    <a:pt x="0" y="42214"/>
                  </a:lnTo>
                  <a:lnTo>
                    <a:pt x="374307" y="42214"/>
                  </a:lnTo>
                  <a:lnTo>
                    <a:pt x="3743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5643570" y="1285860"/>
            <a:ext cx="3290453" cy="372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lang="ru-RU" b="1" spc="-20" dirty="0" smtClean="0">
                <a:solidFill>
                  <a:prstClr val="black"/>
                </a:solidFill>
                <a:cs typeface="Proxima Nova Rg"/>
              </a:rPr>
              <a:t>СПОСОБ ПОДАЧИ ЗАЯВЛЕНИЯ ?</a:t>
            </a:r>
            <a:endParaRPr lang="ru-RU" dirty="0">
              <a:solidFill>
                <a:prstClr val="black"/>
              </a:solidFill>
              <a:cs typeface="Proxima Nova Rg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5715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Порядок проведения аттестации педагогических работников </a:t>
            </a:r>
            <a:endParaRPr lang="ru-RU" sz="2000" b="1" dirty="0">
              <a:solidFill>
                <a:schemeClr val="bg1"/>
              </a:solidFill>
              <a:latin typeface="+mj-lt"/>
              <a:cs typeface="Proxima Nova Bl"/>
            </a:endParaRPr>
          </a:p>
        </p:txBody>
      </p:sp>
      <p:cxnSp>
        <p:nvCxnSpPr>
          <p:cNvPr id="13" name="Прямая со стрелкой 4"/>
          <p:cNvCxnSpPr>
            <a:cxnSpLocks/>
          </p:cNvCxnSpPr>
          <p:nvPr/>
        </p:nvCxnSpPr>
        <p:spPr>
          <a:xfrm flipV="1">
            <a:off x="4286248" y="1643050"/>
            <a:ext cx="714380" cy="214314"/>
          </a:xfrm>
          <a:prstGeom prst="straightConnector1">
            <a:avLst/>
          </a:prstGeom>
          <a:noFill/>
          <a:ln w="38100" cap="flat" cmpd="sng" algn="ctr">
            <a:solidFill>
              <a:srgbClr val="2D67AC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/>
          <a:srcRect l="31087" t="1340" r="31134" b="1962"/>
          <a:stretch>
            <a:fillRect/>
          </a:stretch>
        </p:blipFill>
        <p:spPr bwMode="auto">
          <a:xfrm>
            <a:off x="500034" y="1142984"/>
            <a:ext cx="3441881" cy="47149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" name="Овал 3"/>
          <p:cNvSpPr/>
          <p:nvPr/>
        </p:nvSpPr>
        <p:spPr>
          <a:xfrm>
            <a:off x="428596" y="1571612"/>
            <a:ext cx="3643338" cy="857256"/>
          </a:xfrm>
          <a:prstGeom prst="ellipse">
            <a:avLst/>
          </a:prstGeom>
          <a:noFill/>
          <a:ln w="25400" cap="flat" cmpd="sng" algn="ctr">
            <a:solidFill>
              <a:srgbClr val="275C9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1142984"/>
            <a:ext cx="3857652" cy="1569660"/>
          </a:xfrm>
          <a:prstGeom prst="rect">
            <a:avLst/>
          </a:prstGeom>
          <a:ln w="28575">
            <a:solidFill>
              <a:srgbClr val="275C9D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1200" b="1" kern="0" dirty="0" smtClean="0">
                <a:solidFill>
                  <a:srgbClr val="275C9D"/>
                </a:solidFill>
                <a:latin typeface="+mj-lt"/>
                <a:cs typeface="Times New Roman" pitchFamily="18" charset="0"/>
              </a:rPr>
              <a:t>Порядок аттестации </a:t>
            </a:r>
            <a:r>
              <a:rPr lang="ru-RU" sz="1200" b="1" kern="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не ограничивает </a:t>
            </a:r>
            <a:r>
              <a:rPr lang="ru-RU" sz="1200" b="1" kern="0" dirty="0" smtClean="0">
                <a:solidFill>
                  <a:srgbClr val="275C9D"/>
                </a:solidFill>
                <a:latin typeface="+mj-lt"/>
                <a:cs typeface="Times New Roman" pitchFamily="18" charset="0"/>
              </a:rPr>
              <a:t>какими-либо </a:t>
            </a:r>
            <a:r>
              <a:rPr lang="ru-RU" sz="1200" b="1" kern="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сроками </a:t>
            </a:r>
            <a:r>
              <a:rPr lang="ru-RU" sz="1200" b="1" kern="0" dirty="0" smtClean="0">
                <a:solidFill>
                  <a:srgbClr val="275C9D"/>
                </a:solidFill>
                <a:latin typeface="+mj-lt"/>
                <a:cs typeface="Times New Roman" pitchFamily="18" charset="0"/>
              </a:rPr>
              <a:t>право педагогического работника, имеющего (имевшего) первую квалификационную категорию по одной из должностей педагогических работников, обращаться в аттестационную комиссию с заявлением о проведении его аттестации в целях установления высшей квалификационной категории по указанной (указанным) в заявлении должности (должностям) </a:t>
            </a:r>
            <a:endParaRPr lang="ru-RU" sz="1200" b="1" kern="0" dirty="0">
              <a:solidFill>
                <a:srgbClr val="275C9D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3571876"/>
            <a:ext cx="3857620" cy="1791260"/>
          </a:xfrm>
          <a:prstGeom prst="rect">
            <a:avLst/>
          </a:prstGeom>
          <a:ln w="28575">
            <a:solidFill>
              <a:srgbClr val="275C9D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750"/>
              </a:spcAft>
            </a:pPr>
            <a:r>
              <a:rPr lang="ru-RU" sz="1200" b="1" kern="0" dirty="0" smtClean="0">
                <a:solidFill>
                  <a:srgbClr val="275C9D"/>
                </a:solidFill>
                <a:latin typeface="+mj-lt"/>
                <a:ea typeface="Times New Roman"/>
                <a:cs typeface="Times New Roman"/>
              </a:rPr>
              <a:t>Проведение аттестации педагогических работников </a:t>
            </a:r>
            <a:r>
              <a:rPr lang="ru-RU" sz="1200" b="1" kern="0" dirty="0" smtClean="0">
                <a:solidFill>
                  <a:srgbClr val="C00000"/>
                </a:solidFill>
                <a:latin typeface="+mj-lt"/>
                <a:ea typeface="Times New Roman"/>
                <a:cs typeface="Times New Roman"/>
              </a:rPr>
              <a:t>в целях установления первой или высшей квалификационной категории </a:t>
            </a:r>
            <a:r>
              <a:rPr lang="ru-RU" sz="1200" b="1" kern="0" dirty="0" smtClean="0">
                <a:solidFill>
                  <a:srgbClr val="275C9D"/>
                </a:solidFill>
                <a:latin typeface="+mj-lt"/>
                <a:ea typeface="Times New Roman"/>
                <a:cs typeface="Times New Roman"/>
              </a:rPr>
              <a:t>по соответствующей должности осуществляется </a:t>
            </a:r>
            <a:r>
              <a:rPr lang="ru-RU" sz="1200" b="1" kern="0" dirty="0" smtClean="0">
                <a:solidFill>
                  <a:srgbClr val="C00000"/>
                </a:solidFill>
                <a:latin typeface="+mj-lt"/>
                <a:ea typeface="Times New Roman"/>
                <a:cs typeface="Times New Roman"/>
              </a:rPr>
              <a:t>с учетом всестороннего анализа их профессиональной деятельности</a:t>
            </a:r>
            <a:r>
              <a:rPr lang="ru-RU" sz="1200" b="1" kern="0" dirty="0" smtClean="0">
                <a:solidFill>
                  <a:srgbClr val="275C9D"/>
                </a:solidFill>
                <a:latin typeface="+mj-lt"/>
                <a:ea typeface="Times New Roman"/>
                <a:cs typeface="Times New Roman"/>
              </a:rPr>
              <a:t>, проведенного специалистами (за исключением случаев, указанных в абзацах четвертом и пятом настоящего пункта)</a:t>
            </a:r>
            <a:endParaRPr lang="ru-RU" sz="1200" b="1" kern="0" dirty="0">
              <a:solidFill>
                <a:srgbClr val="275C9D"/>
              </a:solidFill>
              <a:latin typeface="+mj-lt"/>
              <a:ea typeface="Times New Roman"/>
              <a:cs typeface="Times New Roman"/>
            </a:endParaRPr>
          </a:p>
        </p:txBody>
      </p:sp>
      <p:sp>
        <p:nvSpPr>
          <p:cNvPr id="14" name="Овал 6"/>
          <p:cNvSpPr/>
          <p:nvPr/>
        </p:nvSpPr>
        <p:spPr>
          <a:xfrm>
            <a:off x="428596" y="3500438"/>
            <a:ext cx="3786214" cy="1072924"/>
          </a:xfrm>
          <a:prstGeom prst="ellipse">
            <a:avLst/>
          </a:prstGeom>
          <a:noFill/>
          <a:ln w="25400" cap="flat" cmpd="sng" algn="ctr">
            <a:solidFill>
              <a:srgbClr val="2D67A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Прямая со стрелкой 4"/>
          <p:cNvCxnSpPr>
            <a:cxnSpLocks/>
          </p:cNvCxnSpPr>
          <p:nvPr/>
        </p:nvCxnSpPr>
        <p:spPr>
          <a:xfrm>
            <a:off x="4286248" y="4071942"/>
            <a:ext cx="642942" cy="1588"/>
          </a:xfrm>
          <a:prstGeom prst="straightConnector1">
            <a:avLst/>
          </a:prstGeom>
          <a:noFill/>
          <a:ln w="38100" cap="flat" cmpd="sng" algn="ctr">
            <a:solidFill>
              <a:srgbClr val="2D67AC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5715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Порядок проведения аттестации педагогических работников </a:t>
            </a:r>
            <a:endParaRPr lang="ru-RU" sz="2000" b="1" dirty="0">
              <a:solidFill>
                <a:schemeClr val="bg1"/>
              </a:solidFill>
              <a:latin typeface="+mj-lt"/>
              <a:cs typeface="Proxima Nova Bl"/>
            </a:endParaRPr>
          </a:p>
        </p:txBody>
      </p:sp>
      <p:sp>
        <p:nvSpPr>
          <p:cNvPr id="3" name="object 17"/>
          <p:cNvSpPr txBox="1"/>
          <p:nvPr/>
        </p:nvSpPr>
        <p:spPr>
          <a:xfrm>
            <a:off x="0" y="928670"/>
            <a:ext cx="2500330" cy="2716128"/>
          </a:xfrm>
          <a:prstGeom prst="rect">
            <a:avLst/>
          </a:prstGeom>
          <a:noFill/>
          <a:ln w="28575"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ru-RU" sz="1400" b="1" spc="-10" dirty="0" smtClean="0">
              <a:solidFill>
                <a:srgbClr val="FFFFFF"/>
              </a:solidFill>
              <a:latin typeface="+mj-lt"/>
              <a:cs typeface="Proxima Nova Bl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rgbClr val="275C9D"/>
                </a:solidFill>
                <a:latin typeface="+mj-lt"/>
                <a:ea typeface="Calibri"/>
                <a:cs typeface="Times New Roman" pitchFamily="18" charset="0"/>
              </a:rPr>
              <a:t>Аттестация  </a:t>
            </a:r>
            <a:r>
              <a:rPr lang="ru-RU" sz="2000" b="1" dirty="0" smtClean="0">
                <a:solidFill>
                  <a:srgbClr val="275C9D"/>
                </a:solidFill>
                <a:latin typeface="+mj-lt"/>
                <a:ea typeface="Calibri"/>
                <a:cs typeface="Times New Roman" pitchFamily="18" charset="0"/>
              </a:rPr>
              <a:t>педагогических работников осуществляется </a:t>
            </a:r>
            <a:r>
              <a:rPr lang="ru-RU" sz="2000" b="1" dirty="0">
                <a:solidFill>
                  <a:srgbClr val="275C9D"/>
                </a:solidFill>
                <a:latin typeface="+mj-lt"/>
                <a:ea typeface="Calibri"/>
                <a:cs typeface="Times New Roman" pitchFamily="18" charset="0"/>
              </a:rPr>
              <a:t>на основе </a:t>
            </a:r>
            <a:r>
              <a:rPr lang="ru-RU" sz="2000" b="1" u="sng" dirty="0">
                <a:solidFill>
                  <a:srgbClr val="275C9D"/>
                </a:solidFill>
                <a:latin typeface="+mj-lt"/>
                <a:ea typeface="Calibri"/>
                <a:cs typeface="Times New Roman" pitchFamily="18" charset="0"/>
              </a:rPr>
              <a:t>сведений, подтверждающих </a:t>
            </a:r>
            <a:r>
              <a:rPr lang="ru-RU" sz="2000" b="1" u="sng" dirty="0" smtClean="0">
                <a:solidFill>
                  <a:srgbClr val="275C9D"/>
                </a:solidFill>
                <a:latin typeface="+mj-lt"/>
                <a:ea typeface="Calibri"/>
                <a:cs typeface="Times New Roman" pitchFamily="18" charset="0"/>
              </a:rPr>
              <a:t>наличие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u="sng" dirty="0" smtClean="0">
                <a:solidFill>
                  <a:srgbClr val="275C9D"/>
                </a:solidFill>
                <a:latin typeface="+mj-lt"/>
                <a:ea typeface="Calibri"/>
                <a:cs typeface="Times New Roman" pitchFamily="18" charset="0"/>
              </a:rPr>
              <a:t> </a:t>
            </a:r>
            <a:endParaRPr lang="ru-RU" sz="2000" b="1" u="sng" spc="-10" dirty="0" smtClean="0">
              <a:solidFill>
                <a:srgbClr val="275C9D"/>
              </a:solidFill>
              <a:latin typeface="+mj-lt"/>
              <a:cs typeface="Proxima Nova Bl"/>
            </a:endParaRPr>
          </a:p>
        </p:txBody>
      </p:sp>
      <p:grpSp>
        <p:nvGrpSpPr>
          <p:cNvPr id="4" name="object 18"/>
          <p:cNvGrpSpPr/>
          <p:nvPr/>
        </p:nvGrpSpPr>
        <p:grpSpPr>
          <a:xfrm>
            <a:off x="6286512" y="1142984"/>
            <a:ext cx="500066" cy="500066"/>
            <a:chOff x="839685" y="1654351"/>
            <a:chExt cx="488315" cy="486409"/>
          </a:xfrm>
        </p:grpSpPr>
        <p:sp>
          <p:nvSpPr>
            <p:cNvPr id="5" name="object 19"/>
            <p:cNvSpPr/>
            <p:nvPr/>
          </p:nvSpPr>
          <p:spPr>
            <a:xfrm>
              <a:off x="839685" y="1654351"/>
              <a:ext cx="488315" cy="486409"/>
            </a:xfrm>
            <a:custGeom>
              <a:avLst/>
              <a:gdLst/>
              <a:ahLst/>
              <a:cxnLst/>
              <a:rect l="l" t="t" r="r" b="b"/>
              <a:pathLst>
                <a:path w="488315" h="486410">
                  <a:moveTo>
                    <a:pt x="439661" y="0"/>
                  </a:moveTo>
                  <a:lnTo>
                    <a:pt x="48425" y="0"/>
                  </a:lnTo>
                  <a:lnTo>
                    <a:pt x="26844" y="3051"/>
                  </a:lnTo>
                  <a:lnTo>
                    <a:pt x="11777" y="12342"/>
                  </a:lnTo>
                  <a:lnTo>
                    <a:pt x="2928" y="28194"/>
                  </a:lnTo>
                  <a:lnTo>
                    <a:pt x="0" y="50927"/>
                  </a:lnTo>
                  <a:lnTo>
                    <a:pt x="88" y="340588"/>
                  </a:lnTo>
                  <a:lnTo>
                    <a:pt x="3071" y="362231"/>
                  </a:lnTo>
                  <a:lnTo>
                    <a:pt x="11906" y="377536"/>
                  </a:lnTo>
                  <a:lnTo>
                    <a:pt x="26685" y="386672"/>
                  </a:lnTo>
                  <a:lnTo>
                    <a:pt x="47497" y="389813"/>
                  </a:lnTo>
                  <a:lnTo>
                    <a:pt x="118641" y="389650"/>
                  </a:lnTo>
                  <a:lnTo>
                    <a:pt x="154202" y="389769"/>
                  </a:lnTo>
                  <a:lnTo>
                    <a:pt x="201831" y="391981"/>
                  </a:lnTo>
                  <a:lnTo>
                    <a:pt x="268568" y="424194"/>
                  </a:lnTo>
                  <a:lnTo>
                    <a:pt x="365950" y="486156"/>
                  </a:lnTo>
                  <a:lnTo>
                    <a:pt x="365950" y="389978"/>
                  </a:lnTo>
                  <a:lnTo>
                    <a:pt x="437972" y="389978"/>
                  </a:lnTo>
                  <a:lnTo>
                    <a:pt x="460638" y="386810"/>
                  </a:lnTo>
                  <a:lnTo>
                    <a:pt x="476173" y="377509"/>
                  </a:lnTo>
                  <a:lnTo>
                    <a:pt x="485117" y="361409"/>
                  </a:lnTo>
                  <a:lnTo>
                    <a:pt x="488010" y="337845"/>
                  </a:lnTo>
                  <a:lnTo>
                    <a:pt x="488010" y="50927"/>
                  </a:lnTo>
                  <a:lnTo>
                    <a:pt x="485097" y="28135"/>
                  </a:lnTo>
                  <a:lnTo>
                    <a:pt x="476299" y="12290"/>
                  </a:lnTo>
                  <a:lnTo>
                    <a:pt x="461269" y="3031"/>
                  </a:lnTo>
                  <a:lnTo>
                    <a:pt x="439661" y="0"/>
                  </a:lnTo>
                  <a:close/>
                </a:path>
              </a:pathLst>
            </a:custGeom>
            <a:solidFill>
              <a:srgbClr val="2D67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20"/>
            <p:cNvSpPr/>
            <p:nvPr/>
          </p:nvSpPr>
          <p:spPr>
            <a:xfrm>
              <a:off x="896518" y="1741271"/>
              <a:ext cx="374650" cy="205740"/>
            </a:xfrm>
            <a:custGeom>
              <a:avLst/>
              <a:gdLst/>
              <a:ahLst/>
              <a:cxnLst/>
              <a:rect l="l" t="t" r="r" b="b"/>
              <a:pathLst>
                <a:path w="374650" h="205739">
                  <a:moveTo>
                    <a:pt x="374307" y="163499"/>
                  </a:moveTo>
                  <a:lnTo>
                    <a:pt x="128714" y="163499"/>
                  </a:lnTo>
                  <a:lnTo>
                    <a:pt x="128714" y="205714"/>
                  </a:lnTo>
                  <a:lnTo>
                    <a:pt x="374307" y="205714"/>
                  </a:lnTo>
                  <a:lnTo>
                    <a:pt x="374307" y="163499"/>
                  </a:lnTo>
                  <a:close/>
                </a:path>
                <a:path w="374650" h="205739">
                  <a:moveTo>
                    <a:pt x="374307" y="79565"/>
                  </a:moveTo>
                  <a:lnTo>
                    <a:pt x="0" y="79565"/>
                  </a:lnTo>
                  <a:lnTo>
                    <a:pt x="0" y="121818"/>
                  </a:lnTo>
                  <a:lnTo>
                    <a:pt x="374307" y="121818"/>
                  </a:lnTo>
                  <a:lnTo>
                    <a:pt x="374307" y="79565"/>
                  </a:lnTo>
                  <a:close/>
                </a:path>
                <a:path w="374650" h="205739">
                  <a:moveTo>
                    <a:pt x="374307" y="0"/>
                  </a:moveTo>
                  <a:lnTo>
                    <a:pt x="0" y="0"/>
                  </a:lnTo>
                  <a:lnTo>
                    <a:pt x="0" y="42214"/>
                  </a:lnTo>
                  <a:lnTo>
                    <a:pt x="374307" y="42214"/>
                  </a:lnTo>
                  <a:lnTo>
                    <a:pt x="3743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Прямоугольник 1"/>
          <p:cNvSpPr/>
          <p:nvPr/>
        </p:nvSpPr>
        <p:spPr>
          <a:xfrm>
            <a:off x="3000364" y="1142984"/>
            <a:ext cx="3141979" cy="396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государственных наград</a:t>
            </a:r>
            <a:endParaRPr lang="ru-RU" dirty="0"/>
          </a:p>
        </p:txBody>
      </p:sp>
      <p:sp>
        <p:nvSpPr>
          <p:cNvPr id="8" name="Прямоугольник 4"/>
          <p:cNvSpPr/>
          <p:nvPr/>
        </p:nvSpPr>
        <p:spPr>
          <a:xfrm>
            <a:off x="3000364" y="1714488"/>
            <a:ext cx="2291080" cy="396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почетных званий</a:t>
            </a:r>
            <a:endParaRPr lang="ru-RU" dirty="0"/>
          </a:p>
        </p:txBody>
      </p:sp>
      <p:sp>
        <p:nvSpPr>
          <p:cNvPr id="9" name="Прямоугольник 11"/>
          <p:cNvSpPr/>
          <p:nvPr/>
        </p:nvSpPr>
        <p:spPr>
          <a:xfrm>
            <a:off x="3000364" y="2214554"/>
            <a:ext cx="30932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сведений о награждении за участие в профессиональных конкурсах</a:t>
            </a:r>
            <a:endParaRPr lang="ru-RU" dirty="0"/>
          </a:p>
        </p:txBody>
      </p:sp>
      <p:sp>
        <p:nvSpPr>
          <p:cNvPr id="10" name="object 15"/>
          <p:cNvSpPr/>
          <p:nvPr/>
        </p:nvSpPr>
        <p:spPr>
          <a:xfrm>
            <a:off x="2500298" y="1142984"/>
            <a:ext cx="436245" cy="382905"/>
          </a:xfrm>
          <a:custGeom>
            <a:avLst/>
            <a:gdLst/>
            <a:ahLst/>
            <a:cxn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2D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5"/>
          <p:cNvSpPr/>
          <p:nvPr/>
        </p:nvSpPr>
        <p:spPr>
          <a:xfrm>
            <a:off x="2500298" y="1643050"/>
            <a:ext cx="436245" cy="382905"/>
          </a:xfrm>
          <a:custGeom>
            <a:avLst/>
            <a:gdLst/>
            <a:ahLst/>
            <a:cxn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2D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5"/>
          <p:cNvSpPr/>
          <p:nvPr/>
        </p:nvSpPr>
        <p:spPr>
          <a:xfrm>
            <a:off x="2500298" y="2357430"/>
            <a:ext cx="436245" cy="382905"/>
          </a:xfrm>
          <a:custGeom>
            <a:avLst/>
            <a:gdLst/>
            <a:ahLst/>
            <a:cxnLst/>
            <a:rect l="l" t="t" r="r" b="b"/>
            <a:pathLst>
              <a:path w="436245" h="382905">
                <a:moveTo>
                  <a:pt x="428713" y="0"/>
                </a:moveTo>
                <a:lnTo>
                  <a:pt x="383138" y="23080"/>
                </a:lnTo>
                <a:lnTo>
                  <a:pt x="331367" y="56165"/>
                </a:lnTo>
                <a:lnTo>
                  <a:pt x="264896" y="107378"/>
                </a:lnTo>
                <a:lnTo>
                  <a:pt x="220758" y="145075"/>
                </a:lnTo>
                <a:lnTo>
                  <a:pt x="191444" y="173591"/>
                </a:lnTo>
                <a:lnTo>
                  <a:pt x="163814" y="207282"/>
                </a:lnTo>
                <a:lnTo>
                  <a:pt x="124726" y="260502"/>
                </a:lnTo>
                <a:lnTo>
                  <a:pt x="25692" y="191465"/>
                </a:lnTo>
                <a:lnTo>
                  <a:pt x="0" y="233083"/>
                </a:lnTo>
                <a:lnTo>
                  <a:pt x="0" y="236435"/>
                </a:lnTo>
                <a:lnTo>
                  <a:pt x="140182" y="382320"/>
                </a:lnTo>
                <a:lnTo>
                  <a:pt x="155740" y="356327"/>
                </a:lnTo>
                <a:lnTo>
                  <a:pt x="195322" y="293368"/>
                </a:lnTo>
                <a:lnTo>
                  <a:pt x="248292" y="215976"/>
                </a:lnTo>
                <a:lnTo>
                  <a:pt x="304012" y="146685"/>
                </a:lnTo>
                <a:lnTo>
                  <a:pt x="341856" y="106484"/>
                </a:lnTo>
                <a:lnTo>
                  <a:pt x="395436" y="64626"/>
                </a:lnTo>
                <a:lnTo>
                  <a:pt x="435902" y="43649"/>
                </a:lnTo>
                <a:lnTo>
                  <a:pt x="428713" y="0"/>
                </a:lnTo>
                <a:close/>
              </a:path>
            </a:pathLst>
          </a:custGeom>
          <a:solidFill>
            <a:srgbClr val="2D6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/>
          <p:nvPr/>
        </p:nvSpPr>
        <p:spPr>
          <a:xfrm>
            <a:off x="5929322" y="1071546"/>
            <a:ext cx="45719" cy="5429288"/>
          </a:xfrm>
          <a:custGeom>
            <a:avLst/>
            <a:gdLst/>
            <a:ahLst/>
            <a:cxnLst/>
            <a:rect l="l" t="t" r="r" b="b"/>
            <a:pathLst>
              <a:path w="102870" h="5263515">
                <a:moveTo>
                  <a:pt x="102857" y="0"/>
                </a:moveTo>
                <a:lnTo>
                  <a:pt x="0" y="0"/>
                </a:lnTo>
                <a:lnTo>
                  <a:pt x="0" y="5263235"/>
                </a:lnTo>
                <a:lnTo>
                  <a:pt x="102857" y="5263235"/>
                </a:lnTo>
                <a:lnTo>
                  <a:pt x="102857" y="0"/>
                </a:lnTo>
                <a:close/>
              </a:path>
            </a:pathLst>
          </a:custGeom>
          <a:solidFill>
            <a:srgbClr val="0F6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/>
          <p:cNvSpPr txBox="1"/>
          <p:nvPr/>
        </p:nvSpPr>
        <p:spPr>
          <a:xfrm>
            <a:off x="6786578" y="1500174"/>
            <a:ext cx="1289077" cy="32111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lang="ru-RU" sz="2000" b="1" spc="-20" dirty="0" smtClean="0">
                <a:solidFill>
                  <a:prstClr val="black"/>
                </a:solidFill>
                <a:cs typeface="Proxima Nova Rg"/>
              </a:rPr>
              <a:t>ЗА ЧТО?</a:t>
            </a:r>
            <a:endParaRPr sz="2000" dirty="0">
              <a:solidFill>
                <a:prstClr val="black"/>
              </a:solidFill>
              <a:cs typeface="Proxima Nova Rg"/>
            </a:endParaRPr>
          </a:p>
        </p:txBody>
      </p:sp>
      <p:sp>
        <p:nvSpPr>
          <p:cNvPr id="15" name="Прямоугольник 10"/>
          <p:cNvSpPr/>
          <p:nvPr/>
        </p:nvSpPr>
        <p:spPr>
          <a:xfrm>
            <a:off x="6286512" y="1785926"/>
            <a:ext cx="2857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за </a:t>
            </a:r>
            <a:r>
              <a:rPr lang="ru-RU" sz="1400" i="1" dirty="0">
                <a:latin typeface="Times New Roman" pitchFamily="18" charset="0"/>
                <a:ea typeface="Calibri"/>
                <a:cs typeface="Times New Roman" pitchFamily="18" charset="0"/>
              </a:rPr>
              <a:t>достижения в педагогической </a:t>
            </a:r>
            <a:r>
              <a:rPr lang="ru-RU" sz="14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деятельности</a:t>
            </a:r>
            <a:endParaRPr lang="ru-RU" sz="1400" i="1" dirty="0"/>
          </a:p>
        </p:txBody>
      </p:sp>
      <p:grpSp>
        <p:nvGrpSpPr>
          <p:cNvPr id="16" name="object 18"/>
          <p:cNvGrpSpPr/>
          <p:nvPr/>
        </p:nvGrpSpPr>
        <p:grpSpPr>
          <a:xfrm>
            <a:off x="6286512" y="2643182"/>
            <a:ext cx="488315" cy="486409"/>
            <a:chOff x="839685" y="1654351"/>
            <a:chExt cx="488315" cy="486409"/>
          </a:xfrm>
        </p:grpSpPr>
        <p:sp>
          <p:nvSpPr>
            <p:cNvPr id="17" name="object 19"/>
            <p:cNvSpPr/>
            <p:nvPr/>
          </p:nvSpPr>
          <p:spPr>
            <a:xfrm>
              <a:off x="839685" y="1654351"/>
              <a:ext cx="488315" cy="486409"/>
            </a:xfrm>
            <a:custGeom>
              <a:avLst/>
              <a:gdLst/>
              <a:ahLst/>
              <a:cxnLst/>
              <a:rect l="l" t="t" r="r" b="b"/>
              <a:pathLst>
                <a:path w="488315" h="486410">
                  <a:moveTo>
                    <a:pt x="439661" y="0"/>
                  </a:moveTo>
                  <a:lnTo>
                    <a:pt x="48425" y="0"/>
                  </a:lnTo>
                  <a:lnTo>
                    <a:pt x="26844" y="3051"/>
                  </a:lnTo>
                  <a:lnTo>
                    <a:pt x="11777" y="12342"/>
                  </a:lnTo>
                  <a:lnTo>
                    <a:pt x="2928" y="28194"/>
                  </a:lnTo>
                  <a:lnTo>
                    <a:pt x="0" y="50927"/>
                  </a:lnTo>
                  <a:lnTo>
                    <a:pt x="88" y="340588"/>
                  </a:lnTo>
                  <a:lnTo>
                    <a:pt x="3071" y="362231"/>
                  </a:lnTo>
                  <a:lnTo>
                    <a:pt x="11906" y="377536"/>
                  </a:lnTo>
                  <a:lnTo>
                    <a:pt x="26685" y="386672"/>
                  </a:lnTo>
                  <a:lnTo>
                    <a:pt x="47497" y="389813"/>
                  </a:lnTo>
                  <a:lnTo>
                    <a:pt x="118641" y="389650"/>
                  </a:lnTo>
                  <a:lnTo>
                    <a:pt x="154202" y="389769"/>
                  </a:lnTo>
                  <a:lnTo>
                    <a:pt x="201831" y="391981"/>
                  </a:lnTo>
                  <a:lnTo>
                    <a:pt x="268568" y="424194"/>
                  </a:lnTo>
                  <a:lnTo>
                    <a:pt x="365950" y="486156"/>
                  </a:lnTo>
                  <a:lnTo>
                    <a:pt x="365950" y="389978"/>
                  </a:lnTo>
                  <a:lnTo>
                    <a:pt x="437972" y="389978"/>
                  </a:lnTo>
                  <a:lnTo>
                    <a:pt x="460638" y="386810"/>
                  </a:lnTo>
                  <a:lnTo>
                    <a:pt x="476173" y="377509"/>
                  </a:lnTo>
                  <a:lnTo>
                    <a:pt x="485117" y="361409"/>
                  </a:lnTo>
                  <a:lnTo>
                    <a:pt x="488010" y="337845"/>
                  </a:lnTo>
                  <a:lnTo>
                    <a:pt x="488010" y="50927"/>
                  </a:lnTo>
                  <a:lnTo>
                    <a:pt x="485097" y="28135"/>
                  </a:lnTo>
                  <a:lnTo>
                    <a:pt x="476299" y="12290"/>
                  </a:lnTo>
                  <a:lnTo>
                    <a:pt x="461269" y="3031"/>
                  </a:lnTo>
                  <a:lnTo>
                    <a:pt x="439661" y="0"/>
                  </a:lnTo>
                  <a:close/>
                </a:path>
              </a:pathLst>
            </a:custGeom>
            <a:solidFill>
              <a:srgbClr val="2D67AC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" name="object 20"/>
            <p:cNvSpPr/>
            <p:nvPr/>
          </p:nvSpPr>
          <p:spPr>
            <a:xfrm>
              <a:off x="896518" y="1741271"/>
              <a:ext cx="374650" cy="205740"/>
            </a:xfrm>
            <a:custGeom>
              <a:avLst/>
              <a:gdLst/>
              <a:ahLst/>
              <a:cxnLst/>
              <a:rect l="l" t="t" r="r" b="b"/>
              <a:pathLst>
                <a:path w="374650" h="205739">
                  <a:moveTo>
                    <a:pt x="374307" y="163499"/>
                  </a:moveTo>
                  <a:lnTo>
                    <a:pt x="128714" y="163499"/>
                  </a:lnTo>
                  <a:lnTo>
                    <a:pt x="128714" y="205714"/>
                  </a:lnTo>
                  <a:lnTo>
                    <a:pt x="374307" y="205714"/>
                  </a:lnTo>
                  <a:lnTo>
                    <a:pt x="374307" y="163499"/>
                  </a:lnTo>
                  <a:close/>
                </a:path>
                <a:path w="374650" h="205739">
                  <a:moveTo>
                    <a:pt x="374307" y="79565"/>
                  </a:moveTo>
                  <a:lnTo>
                    <a:pt x="0" y="79565"/>
                  </a:lnTo>
                  <a:lnTo>
                    <a:pt x="0" y="121818"/>
                  </a:lnTo>
                  <a:lnTo>
                    <a:pt x="374307" y="121818"/>
                  </a:lnTo>
                  <a:lnTo>
                    <a:pt x="374307" y="79565"/>
                  </a:lnTo>
                  <a:close/>
                </a:path>
                <a:path w="374650" h="205739">
                  <a:moveTo>
                    <a:pt x="374307" y="0"/>
                  </a:moveTo>
                  <a:lnTo>
                    <a:pt x="0" y="0"/>
                  </a:lnTo>
                  <a:lnTo>
                    <a:pt x="0" y="42214"/>
                  </a:lnTo>
                  <a:lnTo>
                    <a:pt x="374307" y="42214"/>
                  </a:lnTo>
                  <a:lnTo>
                    <a:pt x="3743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9" name="object 12"/>
          <p:cNvSpPr txBox="1"/>
          <p:nvPr/>
        </p:nvSpPr>
        <p:spPr>
          <a:xfrm>
            <a:off x="6715140" y="3071810"/>
            <a:ext cx="2285984" cy="32111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lang="ru-RU" sz="2000" b="1" spc="-20" dirty="0" smtClean="0">
                <a:solidFill>
                  <a:prstClr val="black"/>
                </a:solidFill>
                <a:cs typeface="Proxima Nova Rg"/>
              </a:rPr>
              <a:t>КАКИЕ КОНКУРСЫ?</a:t>
            </a:r>
            <a:endParaRPr sz="2000" dirty="0">
              <a:solidFill>
                <a:prstClr val="black"/>
              </a:solidFill>
              <a:cs typeface="Proxima Nova Rg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15074" y="3571876"/>
            <a:ext cx="26431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Профессиональные конкурсы, проводимые Министерством просвещения Российской Федерации (кроме </a:t>
            </a:r>
            <a:r>
              <a:rPr lang="ru-RU" sz="14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интернет-конкурсов</a:t>
            </a:r>
            <a:r>
              <a:rPr lang="ru-RU" sz="1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*</a:t>
            </a:r>
            <a:endParaRPr lang="ru-RU" sz="1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ject 12"/>
          <p:cNvSpPr txBox="1"/>
          <p:nvPr/>
        </p:nvSpPr>
        <p:spPr>
          <a:xfrm>
            <a:off x="6215074" y="5357826"/>
            <a:ext cx="2698233" cy="131593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lang="ru-RU" sz="1200" dirty="0" smtClean="0">
                <a:solidFill>
                  <a:srgbClr val="000000"/>
                </a:solidFill>
                <a:ea typeface="Calibri"/>
                <a:cs typeface="Times New Roman" pitchFamily="18" charset="0"/>
              </a:rPr>
              <a:t>*Приказ </a:t>
            </a:r>
            <a:r>
              <a:rPr lang="ru-RU" sz="1200" dirty="0">
                <a:solidFill>
                  <a:srgbClr val="000000"/>
                </a:solidFill>
                <a:ea typeface="Calibri"/>
                <a:cs typeface="Times New Roman" pitchFamily="18" charset="0"/>
              </a:rPr>
              <a:t>Министерства образования и молодежной </a:t>
            </a:r>
            <a:r>
              <a:rPr lang="ru-RU" sz="1200" dirty="0" smtClean="0">
                <a:solidFill>
                  <a:srgbClr val="000000"/>
                </a:solidFill>
                <a:ea typeface="Calibri"/>
                <a:cs typeface="Times New Roman" pitchFamily="18" charset="0"/>
              </a:rPr>
              <a:t>политики Владимирской </a:t>
            </a:r>
            <a:r>
              <a:rPr lang="ru-RU" sz="1200" dirty="0">
                <a:solidFill>
                  <a:srgbClr val="000000"/>
                </a:solidFill>
                <a:ea typeface="Calibri"/>
                <a:cs typeface="Times New Roman" pitchFamily="18" charset="0"/>
              </a:rPr>
              <a:t>области от 07.09.2023 № </a:t>
            </a:r>
            <a:r>
              <a:rPr lang="ru-RU" sz="1200" dirty="0" smtClean="0">
                <a:solidFill>
                  <a:srgbClr val="000000"/>
                </a:solidFill>
                <a:ea typeface="Calibri"/>
                <a:cs typeface="Times New Roman" pitchFamily="18" charset="0"/>
              </a:rPr>
              <a:t>32-н «О внесении изменений в постановление департамента образования администрации Владимирской области от 11.12.2015 №1»</a:t>
            </a:r>
            <a:endParaRPr sz="12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2" name="object 12"/>
          <p:cNvSpPr txBox="1"/>
          <p:nvPr/>
        </p:nvSpPr>
        <p:spPr>
          <a:xfrm>
            <a:off x="571472" y="3786190"/>
            <a:ext cx="4510082" cy="124425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0"/>
              </a:spcBef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При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аттестации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педагогических работников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, участвующих в реализации программ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спортивной подготовки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также учитываются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государственные награды, почетные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звания, ведомственные знаки отличия</a:t>
            </a:r>
            <a:endParaRPr sz="1600" dirty="0">
              <a:solidFill>
                <a:schemeClr val="accent1">
                  <a:lumMod val="50000"/>
                </a:schemeClr>
              </a:solidFill>
              <a:cs typeface="Proxima Nova Rg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71604" y="5429264"/>
            <a:ext cx="407196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75C9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Приказ Министерства просвещения РФ     от 01.07.2021 № 400 «О ведомственных наградах Министерства просвещения РФ»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275C9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2014</Words>
  <Application>Microsoft Office PowerPoint</Application>
  <PresentationFormat>Экран (4:3)</PresentationFormat>
  <Paragraphs>254</Paragraphs>
  <Slides>26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Парфенова Наталья Михайловна</cp:lastModifiedBy>
  <cp:revision>98</cp:revision>
  <dcterms:created xsi:type="dcterms:W3CDTF">2024-02-03T16:40:36Z</dcterms:created>
  <dcterms:modified xsi:type="dcterms:W3CDTF">2024-02-20T13:40:46Z</dcterms:modified>
</cp:coreProperties>
</file>